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1" r:id="rId4"/>
    <p:sldId id="279" r:id="rId5"/>
    <p:sldId id="281" r:id="rId6"/>
    <p:sldId id="282" r:id="rId7"/>
    <p:sldId id="277" r:id="rId8"/>
    <p:sldId id="278" r:id="rId9"/>
    <p:sldId id="273" r:id="rId10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6F1A1F-F95A-43DE-8A4C-DA6DEBF70B93}" v="38" dt="2024-04-30T10:56:04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C9AB7-04E9-2378-1F28-80FD0969E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B42172-7AFD-BBC7-CB6D-A1FE49075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E5384-9E2C-97A3-7BC4-1B16821E3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B82A-08F9-40E6-B97B-5BF632620F96}" type="datetimeFigureOut">
              <a:rPr lang="et-EE" smtClean="0"/>
              <a:t>23.05.2024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D64B7-96C1-F605-373C-57058780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D00FE-93C0-FED9-CF6B-716CD6CD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861B-1576-4F70-8CCD-E1B54FB0EB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8183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C688-AEE0-2478-8C9C-D26924762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18C03-FE9B-387D-EE73-BB3FADAEF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A25D3-341F-20C5-3F46-9C30563D4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B82A-08F9-40E6-B97B-5BF632620F96}" type="datetimeFigureOut">
              <a:rPr lang="et-EE" smtClean="0"/>
              <a:t>23.05.2024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DA0A5-0320-8B95-2DA5-26266B0D6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6728B-0387-EF97-B6B6-C9DBF016C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861B-1576-4F70-8CCD-E1B54FB0EB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3924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D37084-B921-2097-ED34-262F5CE25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924C2-261A-B84B-C9CD-3B3B9C1A1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B900F-7EDE-3BD9-7FCD-0737A1934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B82A-08F9-40E6-B97B-5BF632620F96}" type="datetimeFigureOut">
              <a:rPr lang="et-EE" smtClean="0"/>
              <a:t>23.05.2024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EEE0E-9924-CB74-A31D-34568422C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9ACF3-6389-4ECB-12EE-0071D707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861B-1576-4F70-8CCD-E1B54FB0EB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293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0ED8A-357E-35AA-4E31-FD624E03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E88FA-AF93-D719-3BC2-2E3126D8F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26246-DD98-F697-21D3-8CE359A2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B82A-08F9-40E6-B97B-5BF632620F96}" type="datetimeFigureOut">
              <a:rPr lang="et-EE" smtClean="0"/>
              <a:t>23.05.2024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AAAFD-2374-F609-AF50-A595E695B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51F22-3764-1531-2B6B-9095A532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861B-1576-4F70-8CCD-E1B54FB0EB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0411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C119-0F73-84CF-75BB-873AF5A78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F7125-A1EF-C6D8-C09A-D8908CE4C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97CFF-511E-57C8-2E68-0EF91BA36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B82A-08F9-40E6-B97B-5BF632620F96}" type="datetimeFigureOut">
              <a:rPr lang="et-EE" smtClean="0"/>
              <a:t>23.05.2024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03E5B-E5E4-B1CA-2CE6-32A15BF1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E176E-406B-ED3E-D873-425A461E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861B-1576-4F70-8CCD-E1B54FB0EB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4361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EB901-AEC5-B69C-8E88-4CFAD691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CB7EC-E18F-D5C5-1EA9-6774E347E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43225E-69D2-F0E1-33EC-8083948CC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728-7929-164A-64F5-3E09F5C2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B82A-08F9-40E6-B97B-5BF632620F96}" type="datetimeFigureOut">
              <a:rPr lang="et-EE" smtClean="0"/>
              <a:t>23.05.2024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AA6F7-F0F0-B65D-441A-3CF404D70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23E9A-24CC-F2EC-6D74-7138C117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861B-1576-4F70-8CCD-E1B54FB0EB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0962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A8A7-5C95-1149-762A-8E2BBE2E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49898-F35E-BE27-4764-1F6E5C7CA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80FAE-3F70-0704-FAF5-F03A489D8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1E9EFE-8398-7283-F9D7-59AA320D7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F64579-1284-F993-C9A1-8B02EEB5B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5C5E86-E0CB-66F9-B8AE-9B2645C6D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B82A-08F9-40E6-B97B-5BF632620F96}" type="datetimeFigureOut">
              <a:rPr lang="et-EE" smtClean="0"/>
              <a:t>23.05.2024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007D0-483E-57CB-4160-42D07FAC1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A6D495-FCD3-0848-D2E5-2AB14AB3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861B-1576-4F70-8CCD-E1B54FB0EB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8612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ABE9-CA42-0FE6-8B50-FD1E0881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70BFE4-A55F-37C3-359A-64A181C5D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B82A-08F9-40E6-B97B-5BF632620F96}" type="datetimeFigureOut">
              <a:rPr lang="et-EE" smtClean="0"/>
              <a:t>23.05.2024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2B3658-A1BA-27AA-55E0-1CF8BB10C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CB0DF-0A2C-2912-D707-1D1BD163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861B-1576-4F70-8CCD-E1B54FB0EB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3025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E0BD1D-4D95-A6D0-A2E1-AC74E8F3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B82A-08F9-40E6-B97B-5BF632620F96}" type="datetimeFigureOut">
              <a:rPr lang="et-EE" smtClean="0"/>
              <a:t>23.05.2024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F68F43-9870-A664-C8C4-472B027FD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247C4-B81D-679A-9EA8-0097CE7E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861B-1576-4F70-8CCD-E1B54FB0EB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1862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42A6-DCBF-BE05-AB08-B74AD1F90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27AED-2ED8-C56D-4B31-F0CC810EF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EF16C-242E-C2F9-C32F-9EACEFCCA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3088D-64B2-415F-664D-2F09403D1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B82A-08F9-40E6-B97B-5BF632620F96}" type="datetimeFigureOut">
              <a:rPr lang="et-EE" smtClean="0"/>
              <a:t>23.05.2024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80DAE-EBA7-567B-CB62-72DAAFDC0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4ACDA-8D3B-05EF-DCD7-6909D83B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861B-1576-4F70-8CCD-E1B54FB0EB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315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551A1-6F39-757A-8A26-75D7B9702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3F5D6A-C41D-EFBA-647E-340C51B69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5DD59-D9CF-F1F0-9021-83F258A84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1A923-A7B6-A073-2FF5-480262C08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B82A-08F9-40E6-B97B-5BF632620F96}" type="datetimeFigureOut">
              <a:rPr lang="et-EE" smtClean="0"/>
              <a:t>23.05.2024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2F1F4-FC8C-5C25-9FD2-3E13EC7B8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82D35-A117-776D-B6FE-687E46581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861B-1576-4F70-8CCD-E1B54FB0EB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93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E40F5-145E-72BD-942D-47069721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722DB-45CB-0EE7-DC01-96C5461D6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C1288-E47B-D33A-3546-397422F50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40B82A-08F9-40E6-B97B-5BF632620F96}" type="datetimeFigureOut">
              <a:rPr lang="et-EE" smtClean="0"/>
              <a:t>23.05.2024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3F3C8-5C4C-4FE9-CF59-E6B25E0DF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2ED43-2D70-3521-1BB0-CBCAEC9E9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F5861B-1576-4F70-8CCD-E1B54FB0EB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6760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20122-756A-D8C7-CA48-81D7859F2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484381"/>
          </a:xfrm>
        </p:spPr>
        <p:txBody>
          <a:bodyPr anchor="b">
            <a:normAutofit/>
          </a:bodyPr>
          <a:lstStyle/>
          <a:p>
            <a:r>
              <a:rPr lang="et-E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Mis kasu loob sinu ettevõttele Puhkaeestis.ee/Visitestonia.com?</a:t>
            </a:r>
            <a:br>
              <a:rPr lang="et-E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t-E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Riina Simmer SA Läänemaa turundusjuht, Läänemaa andmehaldur</a:t>
            </a:r>
            <a:endParaRPr lang="en-US" sz="1600" dirty="0"/>
          </a:p>
        </p:txBody>
      </p:sp>
      <p:sp>
        <p:nvSpPr>
          <p:cNvPr id="3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D0CA5-A81D-13AB-2B40-4340233E8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90063"/>
            <a:ext cx="4243589" cy="36922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0" i="0" dirty="0" err="1">
                <a:effectLst/>
                <a:highlight>
                  <a:srgbClr val="FFFFFF"/>
                </a:highlight>
                <a:latin typeface="Aino"/>
              </a:rPr>
              <a:t>Ettevõtjal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Aino"/>
              </a:rPr>
              <a:t>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Aino"/>
              </a:rPr>
              <a:t>tasub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Aino"/>
              </a:rPr>
              <a:t> Visit Estonia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Aino"/>
              </a:rPr>
              <a:t>lehel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Aino"/>
              </a:rPr>
              <a:t> olla: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see on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suurim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ja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külastatavaim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välisturule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suunatud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Eestit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tutvustav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turismiveeb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maailmas</a:t>
            </a:r>
            <a:endParaRPr lang="en-US" sz="1800" b="0" i="0" dirty="0">
              <a:effectLst/>
              <a:highlight>
                <a:srgbClr val="FFFFFF"/>
              </a:highlight>
              <a:latin typeface="var(--font-brandest)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Visit Estonia on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otsingumootoritele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hästi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optimeeritud</a:t>
            </a:r>
            <a:r>
              <a:rPr lang="et-EE" sz="1800" dirty="0">
                <a:highlight>
                  <a:srgbClr val="FFFFFF"/>
                </a:highlight>
                <a:latin typeface="var(--font-brandest)"/>
              </a:rPr>
              <a:t>-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internetis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</a:t>
            </a:r>
            <a:r>
              <a:rPr lang="et-EE" sz="1800" b="0" i="0" dirty="0">
                <a:effectLst/>
                <a:highlight>
                  <a:srgbClr val="FFFFFF"/>
                </a:highlight>
                <a:latin typeface="var(--font-brandest)"/>
              </a:rPr>
              <a:t>on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lai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nähtavus</a:t>
            </a:r>
            <a:endParaRPr lang="en-US" sz="1800" b="0" i="0" dirty="0">
              <a:effectLst/>
              <a:highlight>
                <a:srgbClr val="FFFFFF"/>
              </a:highlight>
              <a:latin typeface="var(--font-brandest)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reisihuvilistele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on see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üks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esimesi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infokanaleid</a:t>
            </a:r>
            <a:endParaRPr lang="en-US" sz="1800" b="0" i="0" dirty="0">
              <a:effectLst/>
              <a:highlight>
                <a:srgbClr val="FFFFFF"/>
              </a:highlight>
              <a:latin typeface="var(--font-brandest)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ettevõtetele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on Visit Estonia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lisa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turunduskanal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ja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välisturule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suunatud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pakkumised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osalevad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Visit Estonia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turunduskampaaniates</a:t>
            </a:r>
            <a:endParaRPr lang="en-US" sz="1800" b="0" i="0" dirty="0">
              <a:effectLst/>
              <a:highlight>
                <a:srgbClr val="FFFFFF"/>
              </a:highlight>
              <a:latin typeface="var(--font-brandest)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Visit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Estoniasse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ülespandud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infot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näitavad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välja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ka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erinevad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sihtkohtade</a:t>
            </a:r>
            <a:r>
              <a:rPr lang="en-US" sz="1800" b="0" i="0" dirty="0">
                <a:effectLst/>
                <a:highlight>
                  <a:srgbClr val="FFFFFF"/>
                </a:highlight>
                <a:latin typeface="var(--font-brandest)"/>
              </a:rPr>
              <a:t> </a:t>
            </a:r>
            <a:r>
              <a:rPr lang="en-US" sz="1800" b="0" i="0" dirty="0" err="1">
                <a:effectLst/>
                <a:highlight>
                  <a:srgbClr val="FFFFFF"/>
                </a:highlight>
                <a:latin typeface="var(--font-brandest)"/>
              </a:rPr>
              <a:t>veebilehed</a:t>
            </a:r>
            <a:endParaRPr lang="en-US" sz="1800" b="0" i="0" dirty="0">
              <a:effectLst/>
              <a:highlight>
                <a:srgbClr val="FFFFFF"/>
              </a:highlight>
              <a:latin typeface="var(--font-brandest)"/>
            </a:endParaRPr>
          </a:p>
          <a:p>
            <a:endParaRPr lang="en-US" sz="1500" dirty="0"/>
          </a:p>
        </p:txBody>
      </p:sp>
      <p:pic>
        <p:nvPicPr>
          <p:cNvPr id="7" name="Picture 6" descr="A group of stacked rocks on a rocky beach&#10;&#10;Description automatically generated">
            <a:extLst>
              <a:ext uri="{FF2B5EF4-FFF2-40B4-BE49-F238E27FC236}">
                <a16:creationId xmlns:a16="http://schemas.microsoft.com/office/drawing/2014/main" id="{C7B20FCC-2E34-9106-B9FF-C432AF73AA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r="-1" b="2020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728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B82FAE-C1FE-F13C-1414-CE2B6BB4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t-EE" sz="2800" dirty="0">
                <a:solidFill>
                  <a:srgbClr val="FFFFFF"/>
                </a:solidFill>
              </a:rPr>
              <a:t>Uuenenud Puhkaeestis.ee/</a:t>
            </a:r>
            <a:br>
              <a:rPr lang="et-EE" sz="2800" dirty="0">
                <a:solidFill>
                  <a:srgbClr val="FFFFFF"/>
                </a:solidFill>
              </a:rPr>
            </a:br>
            <a:r>
              <a:rPr lang="et-EE" sz="2800" dirty="0">
                <a:solidFill>
                  <a:srgbClr val="FFFFFF"/>
                </a:solidFill>
              </a:rPr>
              <a:t>Visitestonia.com leht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53606-25A9-027E-7ACF-0E24F42AE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t-EE" dirty="0"/>
              <a:t>15.mai 2024 tuli välja uuenenud Puhkaeestis.ee leht. Turismiettevõtjale on seal palju infot peamistest turismi suundadest: kestlikkus, digitaliseerimine, tootearendus, toetused jm.</a:t>
            </a:r>
          </a:p>
          <a:p>
            <a:endParaRPr lang="et-EE" dirty="0"/>
          </a:p>
          <a:p>
            <a:r>
              <a:rPr lang="et-EE" dirty="0"/>
              <a:t> PE/VE lehelt liiguvad andmed visithaapsalu.com lehele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46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alking under a covered walkway&#10;&#10;Description automatically generated">
            <a:extLst>
              <a:ext uri="{FF2B5EF4-FFF2-40B4-BE49-F238E27FC236}">
                <a16:creationId xmlns:a16="http://schemas.microsoft.com/office/drawing/2014/main" id="{60260CB0-9593-6F0C-610F-2B0790B9B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r="3366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70414-D20C-D262-68BA-8ACC0299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t-EE" sz="3700"/>
              <a:t>Visithaapsalu.com statistika</a:t>
            </a:r>
            <a:endParaRPr lang="en-US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2EA20-EC92-2513-4CFA-17C6091DE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300" dirty="0">
                <a:latin typeface="Roboto" panose="02000000000000000000" pitchFamily="2" charset="0"/>
              </a:rPr>
              <a:t>01</a:t>
            </a:r>
            <a:r>
              <a:rPr lang="en-US" sz="1300" b="0" i="0" u="none" strike="noStrike" dirty="0">
                <a:effectLst/>
                <a:latin typeface="Roboto" panose="02000000000000000000" pitchFamily="2" charset="0"/>
              </a:rPr>
              <a:t>.0</a:t>
            </a:r>
            <a:r>
              <a:rPr lang="et-EE" sz="1300" b="0" i="0" u="none" strike="noStrike" dirty="0">
                <a:effectLst/>
                <a:latin typeface="Roboto" panose="02000000000000000000" pitchFamily="2" charset="0"/>
              </a:rPr>
              <a:t>4</a:t>
            </a:r>
            <a:r>
              <a:rPr lang="en-US" sz="1300" b="0" i="0" u="none" strike="noStrike" dirty="0">
                <a:effectLst/>
                <a:latin typeface="Roboto" panose="02000000000000000000" pitchFamily="2" charset="0"/>
              </a:rPr>
              <a:t>.2023-2</a:t>
            </a:r>
            <a:r>
              <a:rPr lang="et-EE" sz="1300" b="0" i="0" u="none" strike="noStrike" dirty="0">
                <a:effectLst/>
                <a:latin typeface="Roboto" panose="02000000000000000000" pitchFamily="2" charset="0"/>
              </a:rPr>
              <a:t>9</a:t>
            </a:r>
            <a:r>
              <a:rPr lang="en-US" sz="1300" b="0" i="0" u="none" strike="noStrike" dirty="0">
                <a:effectLst/>
                <a:latin typeface="Roboto" panose="02000000000000000000" pitchFamily="2" charset="0"/>
              </a:rPr>
              <a:t>.0</a:t>
            </a:r>
            <a:r>
              <a:rPr lang="et-EE" sz="1300" dirty="0">
                <a:latin typeface="Roboto" panose="02000000000000000000" pitchFamily="2" charset="0"/>
              </a:rPr>
              <a:t>4</a:t>
            </a:r>
            <a:r>
              <a:rPr lang="en-US" sz="1300" b="0" i="0" u="none" strike="noStrike" dirty="0">
                <a:effectLst/>
                <a:latin typeface="Roboto" panose="02000000000000000000" pitchFamily="2" charset="0"/>
              </a:rPr>
              <a:t>.2024 on </a:t>
            </a:r>
            <a:r>
              <a:rPr lang="en-US" sz="1300" b="0" i="0" u="none" strike="noStrike" dirty="0" err="1">
                <a:effectLst/>
                <a:latin typeface="Roboto" panose="02000000000000000000" pitchFamily="2" charset="0"/>
              </a:rPr>
              <a:t>kodulehte</a:t>
            </a:r>
            <a:r>
              <a:rPr lang="en-US" sz="1300" b="0" i="0" u="none" strike="noStrike" dirty="0">
                <a:effectLst/>
                <a:latin typeface="Roboto" panose="02000000000000000000" pitchFamily="2" charset="0"/>
              </a:rPr>
              <a:t> </a:t>
            </a:r>
            <a:r>
              <a:rPr lang="en-US" sz="1300" b="0" i="0" u="none" strike="noStrike" dirty="0" err="1">
                <a:effectLst/>
                <a:latin typeface="Roboto" panose="02000000000000000000" pitchFamily="2" charset="0"/>
              </a:rPr>
              <a:t>külastanud</a:t>
            </a:r>
            <a:r>
              <a:rPr lang="en-US" sz="1300" b="0" i="0" u="none" strike="noStrike" dirty="0">
                <a:effectLst/>
                <a:latin typeface="Roboto" panose="02000000000000000000" pitchFamily="2" charset="0"/>
              </a:rPr>
              <a:t> 2</a:t>
            </a:r>
            <a:r>
              <a:rPr lang="et-EE" sz="1300" b="0" i="0" u="none" strike="noStrike" dirty="0">
                <a:effectLst/>
                <a:latin typeface="Roboto" panose="02000000000000000000" pitchFamily="2" charset="0"/>
              </a:rPr>
              <a:t>52</a:t>
            </a:r>
            <a:r>
              <a:rPr lang="en-US" sz="1300" b="0" i="0" u="none" strike="noStrike" dirty="0">
                <a:effectLst/>
                <a:latin typeface="Roboto" panose="02000000000000000000" pitchFamily="2" charset="0"/>
              </a:rPr>
              <a:t> 000 </a:t>
            </a:r>
            <a:r>
              <a:rPr lang="en-US" sz="1300" b="0" i="0" u="none" strike="noStrike" dirty="0" err="1">
                <a:effectLst/>
                <a:latin typeface="Roboto" panose="02000000000000000000" pitchFamily="2" charset="0"/>
              </a:rPr>
              <a:t>inimest</a:t>
            </a:r>
            <a:r>
              <a:rPr lang="en-US" sz="1300" b="0" i="0" u="none" strike="noStrike" dirty="0">
                <a:effectLst/>
                <a:latin typeface="Roboto" panose="02000000000000000000" pitchFamily="2" charset="0"/>
              </a:rPr>
              <a:t>, </a:t>
            </a:r>
            <a:r>
              <a:rPr lang="en-US" sz="1300" b="0" i="0" u="none" strike="noStrike" dirty="0" err="1">
                <a:effectLst/>
                <a:latin typeface="Roboto" panose="02000000000000000000" pitchFamily="2" charset="0"/>
              </a:rPr>
              <a:t>neist</a:t>
            </a:r>
            <a:r>
              <a:rPr lang="en-US" sz="1300" b="0" i="0" u="none" strike="noStrike" dirty="0">
                <a:effectLst/>
                <a:latin typeface="Roboto" panose="02000000000000000000" pitchFamily="2" charset="0"/>
              </a:rPr>
              <a:t> </a:t>
            </a:r>
            <a:r>
              <a:rPr lang="en-US" sz="1300" b="0" i="0" u="none" strike="noStrike" dirty="0" err="1">
                <a:effectLst/>
                <a:latin typeface="Roboto" panose="02000000000000000000" pitchFamily="2" charset="0"/>
              </a:rPr>
              <a:t>esmakülastajad</a:t>
            </a:r>
            <a:r>
              <a:rPr lang="en-US" sz="1300" b="0" i="0" u="none" strike="noStrike" dirty="0">
                <a:effectLst/>
                <a:latin typeface="Roboto" panose="02000000000000000000" pitchFamily="2" charset="0"/>
              </a:rPr>
              <a:t> </a:t>
            </a:r>
            <a:r>
              <a:rPr lang="et-EE" sz="1300" dirty="0">
                <a:latin typeface="Roboto" panose="02000000000000000000" pitchFamily="2" charset="0"/>
              </a:rPr>
              <a:t>74</a:t>
            </a:r>
            <a:r>
              <a:rPr lang="en-US" sz="1300" b="0" i="0" u="none" strike="noStrike" dirty="0">
                <a:effectLst/>
                <a:latin typeface="Roboto" panose="02000000000000000000" pitchFamily="2" charset="0"/>
              </a:rPr>
              <a:t> 000</a:t>
            </a:r>
            <a:endParaRPr lang="et-EE" sz="1300" b="0" i="0" u="none" strike="noStrike" dirty="0">
              <a:effectLst/>
              <a:latin typeface="Roboto" panose="020000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300" b="0" i="0" u="none" strike="noStrike" dirty="0">
              <a:effectLst/>
              <a:latin typeface="Roboto" panose="020000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i="0" u="none" strike="noStrike" dirty="0" err="1">
                <a:effectLst/>
                <a:latin typeface="Roboto" panose="02000000000000000000" pitchFamily="2" charset="0"/>
              </a:rPr>
              <a:t>Kodulehel</a:t>
            </a:r>
            <a:r>
              <a:rPr lang="en-US" sz="1300" b="0" i="0" u="none" strike="noStrike" dirty="0">
                <a:effectLst/>
                <a:latin typeface="Roboto" panose="02000000000000000000" pitchFamily="2" charset="0"/>
              </a:rPr>
              <a:t> </a:t>
            </a:r>
            <a:r>
              <a:rPr lang="en-US" sz="1300" b="0" i="0" u="none" strike="noStrike" dirty="0" err="1">
                <a:effectLst/>
                <a:latin typeface="Roboto" panose="02000000000000000000" pitchFamily="2" charset="0"/>
              </a:rPr>
              <a:t>keskmine</a:t>
            </a:r>
            <a:r>
              <a:rPr lang="en-US" sz="1300" b="0" i="0" u="none" strike="noStrike" dirty="0">
                <a:effectLst/>
                <a:latin typeface="Roboto" panose="02000000000000000000" pitchFamily="2" charset="0"/>
              </a:rPr>
              <a:t> </a:t>
            </a:r>
            <a:r>
              <a:rPr lang="en-US" sz="1300" b="0" i="0" u="none" strike="noStrike" dirty="0" err="1">
                <a:effectLst/>
                <a:latin typeface="Roboto" panose="02000000000000000000" pitchFamily="2" charset="0"/>
              </a:rPr>
              <a:t>viibimise</a:t>
            </a:r>
            <a:r>
              <a:rPr lang="en-US" sz="1300" b="0" i="0" u="none" strike="noStrike" dirty="0">
                <a:effectLst/>
                <a:latin typeface="Roboto" panose="02000000000000000000" pitchFamily="2" charset="0"/>
              </a:rPr>
              <a:t> </a:t>
            </a:r>
            <a:r>
              <a:rPr lang="en-US" sz="1300" b="0" i="0" u="none" strike="noStrike" dirty="0" err="1">
                <a:effectLst/>
                <a:latin typeface="Roboto" panose="02000000000000000000" pitchFamily="2" charset="0"/>
              </a:rPr>
              <a:t>aeg</a:t>
            </a:r>
            <a:r>
              <a:rPr lang="en-US" sz="1300" b="0" i="0" u="none" strike="noStrike" dirty="0">
                <a:effectLst/>
                <a:latin typeface="Roboto" panose="02000000000000000000" pitchFamily="2" charset="0"/>
              </a:rPr>
              <a:t> 1,2</a:t>
            </a:r>
            <a:r>
              <a:rPr lang="et-EE" sz="1300" b="0" i="0" u="none" strike="noStrike" dirty="0">
                <a:effectLst/>
                <a:latin typeface="Roboto" panose="02000000000000000000" pitchFamily="2" charset="0"/>
              </a:rPr>
              <a:t>4</a:t>
            </a:r>
            <a:r>
              <a:rPr lang="en-US" sz="1300" b="0" i="0" u="none" strike="noStrike" dirty="0">
                <a:effectLst/>
                <a:latin typeface="Roboto" panose="02000000000000000000" pitchFamily="2" charset="0"/>
              </a:rPr>
              <a:t> </a:t>
            </a:r>
            <a:r>
              <a:rPr lang="en-US" sz="1300" b="0" i="0" u="none" strike="noStrike" dirty="0" err="1">
                <a:effectLst/>
                <a:latin typeface="Roboto" panose="02000000000000000000" pitchFamily="2" charset="0"/>
              </a:rPr>
              <a:t>minutit</a:t>
            </a:r>
            <a:endParaRPr lang="et-EE" sz="1300" b="0" i="0" u="none" strike="noStrike" dirty="0">
              <a:effectLst/>
              <a:latin typeface="Roboto" panose="020000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300" b="0" i="0" u="none" strike="noStrike" dirty="0">
              <a:effectLst/>
              <a:latin typeface="Roboto" panose="020000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i="0" u="none" strike="noStrike" dirty="0">
                <a:effectLst/>
                <a:latin typeface="Roboto" panose="02000000000000000000" pitchFamily="2" charset="0"/>
              </a:rPr>
              <a:t>TOP 3 </a:t>
            </a:r>
            <a:r>
              <a:rPr lang="en-US" sz="1300" b="0" i="0" u="none" strike="noStrike" dirty="0" err="1">
                <a:effectLst/>
                <a:latin typeface="Roboto" panose="02000000000000000000" pitchFamily="2" charset="0"/>
              </a:rPr>
              <a:t>enim</a:t>
            </a:r>
            <a:r>
              <a:rPr lang="en-US" sz="1300" b="0" i="0" u="none" strike="noStrike" dirty="0">
                <a:effectLst/>
                <a:latin typeface="Roboto" panose="02000000000000000000" pitchFamily="2" charset="0"/>
              </a:rPr>
              <a:t> </a:t>
            </a:r>
            <a:r>
              <a:rPr lang="en-US" sz="1300" b="0" i="0" u="none" strike="noStrike" dirty="0" err="1">
                <a:effectLst/>
                <a:latin typeface="Roboto" panose="02000000000000000000" pitchFamily="2" charset="0"/>
              </a:rPr>
              <a:t>külastatud</a:t>
            </a:r>
            <a:r>
              <a:rPr lang="en-US" sz="1300" b="0" i="0" u="none" strike="noStrike" dirty="0">
                <a:effectLst/>
                <a:latin typeface="Roboto" panose="02000000000000000000" pitchFamily="2" charset="0"/>
              </a:rPr>
              <a:t> </a:t>
            </a:r>
            <a:r>
              <a:rPr lang="en-US" sz="1300" b="0" i="0" u="none" strike="noStrike" dirty="0" err="1">
                <a:effectLst/>
                <a:latin typeface="Roboto" panose="02000000000000000000" pitchFamily="2" charset="0"/>
              </a:rPr>
              <a:t>lehed</a:t>
            </a:r>
            <a:r>
              <a:rPr lang="en-US" sz="1300" b="0" i="0" u="none" strike="noStrike" dirty="0">
                <a:effectLst/>
                <a:latin typeface="Roboto" panose="02000000000000000000" pitchFamily="2" charset="0"/>
              </a:rPr>
              <a:t>: </a:t>
            </a:r>
            <a:r>
              <a:rPr lang="en-US" sz="1300" b="1" i="0" u="none" strike="noStrike" dirty="0" err="1">
                <a:effectLst/>
                <a:latin typeface="Roboto" panose="02000000000000000000" pitchFamily="2" charset="0"/>
              </a:rPr>
              <a:t>Suursündmused</a:t>
            </a:r>
            <a:r>
              <a:rPr lang="en-US" sz="1300" b="0" i="0" u="none" strike="noStrike" dirty="0">
                <a:effectLst/>
                <a:latin typeface="Roboto" panose="02000000000000000000" pitchFamily="2" charset="0"/>
              </a:rPr>
              <a:t>, </a:t>
            </a:r>
            <a:r>
              <a:rPr lang="en-US" sz="1300" b="1" i="0" u="none" strike="noStrike" dirty="0" err="1">
                <a:effectLst/>
                <a:latin typeface="Roboto" panose="02000000000000000000" pitchFamily="2" charset="0"/>
              </a:rPr>
              <a:t>Puhkajale</a:t>
            </a:r>
            <a:r>
              <a:rPr lang="et-EE" sz="1300" b="1" i="0" u="none" strike="noStrike" dirty="0">
                <a:effectLst/>
                <a:latin typeface="Roboto" panose="02000000000000000000" pitchFamily="2" charset="0"/>
              </a:rPr>
              <a:t> </a:t>
            </a:r>
            <a:r>
              <a:rPr lang="en-US" sz="1300" b="0" i="0" u="none" strike="noStrike" dirty="0">
                <a:effectLst/>
                <a:latin typeface="Roboto" panose="02000000000000000000" pitchFamily="2" charset="0"/>
              </a:rPr>
              <a:t>ja </a:t>
            </a:r>
            <a:r>
              <a:rPr lang="et-EE" sz="1300" b="1" i="0" u="none" strike="noStrike" dirty="0">
                <a:effectLst/>
                <a:latin typeface="Roboto" panose="02000000000000000000" pitchFamily="2" charset="0"/>
              </a:rPr>
              <a:t>T</a:t>
            </a:r>
            <a:r>
              <a:rPr lang="et-EE" sz="1300" b="1" dirty="0">
                <a:latin typeface="Roboto" panose="02000000000000000000" pitchFamily="2" charset="0"/>
              </a:rPr>
              <a:t>oidukohad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t-EE" sz="1300" b="1" i="0" u="none" strike="noStrike" dirty="0">
              <a:effectLst/>
              <a:latin typeface="Roboto" panose="020000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300" i="0" u="none" strike="noStrike" dirty="0">
                <a:effectLst/>
                <a:latin typeface="Roboto" panose="02000000000000000000" pitchFamily="2" charset="0"/>
              </a:rPr>
              <a:t>Top 3 riigid: Eesti, Soome, USA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t-EE" sz="1300" i="0" u="none" strike="noStrike" dirty="0">
              <a:effectLst/>
              <a:latin typeface="Roboto" panose="020000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300" dirty="0">
                <a:latin typeface="Roboto" panose="02000000000000000000" pitchFamily="2" charset="0"/>
              </a:rPr>
              <a:t>Keskmine külastaja on naisterahvas, vanuses 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300" dirty="0">
                <a:latin typeface="Roboto" panose="02000000000000000000" pitchFamily="2" charset="0"/>
              </a:rPr>
              <a:t>      55-64 a ja ENG keelt kõnelev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t-EE" sz="1300" dirty="0">
              <a:latin typeface="Roboto" panose="020000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300" i="0" u="none" strike="noStrike" dirty="0">
                <a:effectLst/>
                <a:latin typeface="Roboto" panose="02000000000000000000" pitchFamily="2" charset="0"/>
              </a:rPr>
              <a:t>Kõige rohkem külastatakse läbi mobiili 62,7%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300" i="0" u="none" strike="noStrike" dirty="0">
              <a:effectLst/>
              <a:latin typeface="Roboto" panose="02000000000000000000" pitchFamily="2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300" b="0" i="0" u="none" strike="noStrike" dirty="0">
                <a:effectLst/>
                <a:latin typeface="Roboto" panose="02000000000000000000" pitchFamily="2" charset="0"/>
              </a:rPr>
            </a:br>
            <a:endParaRPr lang="en-US" sz="1300" b="0" i="0" u="none" strike="noStrike" dirty="0">
              <a:effectLst/>
              <a:latin typeface="Roboto" panose="02000000000000000000" pitchFamily="2" charset="0"/>
            </a:endParaRPr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57892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uilding with thatched roof&#10;&#10;Description automatically generated">
            <a:extLst>
              <a:ext uri="{FF2B5EF4-FFF2-40B4-BE49-F238E27FC236}">
                <a16:creationId xmlns:a16="http://schemas.microsoft.com/office/drawing/2014/main" id="{64205456-E006-090C-076A-C521F2E737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E19945-A135-5021-4CBB-984C9A5B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t-EE" sz="4000"/>
              <a:t>Puhka Eestis veebileht on kui tööriist: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F0E4C-B724-8B5E-6EED-424EB7FE6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t-EE" sz="2000"/>
              <a:t>On välja töötatud turundussõnumid</a:t>
            </a:r>
          </a:p>
          <a:p>
            <a:r>
              <a:rPr lang="et-EE" sz="2000"/>
              <a:t>Kvaliteetne pildipank (jah, seal on ka Vormsi pildid!)</a:t>
            </a:r>
          </a:p>
          <a:p>
            <a:r>
              <a:rPr lang="et-EE" sz="2000"/>
              <a:t>Kvaliteetne videopank Eestist </a:t>
            </a:r>
          </a:p>
          <a:p>
            <a:r>
              <a:rPr lang="et-EE" sz="2000"/>
              <a:t>Erinevad kampaaniad (põhiturud Läti, Leedu, Soome, Rootsi, Poola, Norra, Saksamaa, UK)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6761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nnequins in a room with a white board&#10;&#10;Description automatically generated">
            <a:extLst>
              <a:ext uri="{FF2B5EF4-FFF2-40B4-BE49-F238E27FC236}">
                <a16:creationId xmlns:a16="http://schemas.microsoft.com/office/drawing/2014/main" id="{299BE608-5A6E-2620-AA66-D0D24B53F2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2A92C-0F68-2C40-327C-41081F423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t-EE" sz="4000"/>
              <a:t>Kõnekad faktid statistikast: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4C55B-8879-9A4F-165E-D180CBBF0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t-EE" sz="1700"/>
              <a:t>Igas minutis külastab Visitestonia.com lehte 16 inimest</a:t>
            </a:r>
          </a:p>
          <a:p>
            <a:r>
              <a:rPr lang="et-EE" sz="1700"/>
              <a:t>Iga päev külastab lehte 22 600 külastajat</a:t>
            </a:r>
          </a:p>
          <a:p>
            <a:r>
              <a:rPr lang="fi-FI" sz="1700" b="0" i="0">
                <a:effectLst/>
                <a:latin typeface="Aino"/>
              </a:rPr>
              <a:t>Visit Estonia turundab Eestit kui põnevat sihtkohta 11 sotsiaalmeedia kanalis ja suhtleb kokku rohkem kui 500 000 jälgijaga üle maailma.</a:t>
            </a:r>
            <a:endParaRPr lang="et-EE" sz="1700"/>
          </a:p>
          <a:p>
            <a:r>
              <a:rPr lang="en-US" sz="1700" b="1" i="0">
                <a:effectLst/>
                <a:highlight>
                  <a:srgbClr val="FFFFFF"/>
                </a:highlight>
                <a:latin typeface="Aino"/>
              </a:rPr>
              <a:t>Turismiveebis on täna üle 5000 ettevõtja,  üle 9650 erineva toote ja teenuse ning enam kui 3000 üritust. Sisu on eesti, inglise, läti, saksa ja soome keeles.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97949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9FA43-7A7B-5E64-E72C-8702AB1E9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et-EE" sz="1600" dirty="0"/>
              <a:t>Riina Simmer, Läänemaa terviseendenduse turundus ja kommunikatsioon</a:t>
            </a:r>
            <a:endParaRPr lang="en-US" sz="1600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4715380-B579-AAD1-8F1B-412CA47E4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r="2874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1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EA3453-5AB4-8EEB-851B-6D0E45813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r>
              <a:rPr lang="et-EE" sz="3200" dirty="0"/>
              <a:t>Tervisekassa.ee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559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105DB2-99DC-6C94-6518-1FE1CB32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t-EE" sz="5000"/>
              <a:t>Terviseedendus Läänemaal</a:t>
            </a:r>
            <a:endParaRPr lang="en-US" sz="50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E9222-A199-847A-FFFA-BF0AC543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t-EE" sz="1700" dirty="0"/>
              <a:t>2023 sõeluuringud ja Vormsi numbrid:</a:t>
            </a:r>
          </a:p>
          <a:p>
            <a:r>
              <a:rPr lang="et-EE" sz="1700" dirty="0"/>
              <a:t>Emakakaela vähisõeluuringus 2023 osales Vormsist 71%, Haapsalust 67%, Lääne-Nigula 59% kutsututest.</a:t>
            </a:r>
          </a:p>
          <a:p>
            <a:r>
              <a:rPr lang="et-EE" sz="1700" dirty="0"/>
              <a:t>Rinnavähi sõeluuringus osales Vormsist 70% Lääne-Nigula 68%, Haapsalu linn 67% kutsututest.</a:t>
            </a:r>
          </a:p>
          <a:p>
            <a:r>
              <a:rPr lang="et-EE" sz="1700" dirty="0"/>
              <a:t>Jämesoolevähi sõeluuringus osales Vormsist 47%, Lääne-Nigula 61%, Haapsalu linn 73% kutsututest.</a:t>
            </a:r>
            <a:endParaRPr lang="en-US" sz="1700" dirty="0"/>
          </a:p>
        </p:txBody>
      </p:sp>
      <p:pic>
        <p:nvPicPr>
          <p:cNvPr id="5" name="Picture 4" descr="Two people sitting on a couch&#10;&#10;Description automatically generated">
            <a:extLst>
              <a:ext uri="{FF2B5EF4-FFF2-40B4-BE49-F238E27FC236}">
                <a16:creationId xmlns:a16="http://schemas.microsoft.com/office/drawing/2014/main" id="{BDC8C6A8-0D93-F856-F151-4EC4124CE5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1" r="19139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4069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9322B-5891-CCD6-0558-B27DACD88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t-EE" sz="2500"/>
              <a:t>Peale sõeluuringute, püüame tähelepanu tõmmata veel: </a:t>
            </a:r>
            <a:endParaRPr lang="en-US" sz="25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BFFD8-93DD-8BEA-326F-B4693228E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t-EE" sz="1800" dirty="0"/>
              <a:t>Digilugu.ee on asendunud uuena Terviseportaal.ee </a:t>
            </a:r>
          </a:p>
          <a:p>
            <a:r>
              <a:rPr lang="et-EE" sz="1800" dirty="0"/>
              <a:t>Erinevatel kuudel on erinevad fookused ja tervise teemad (aprill oli südamekuu)</a:t>
            </a:r>
          </a:p>
          <a:p>
            <a:r>
              <a:rPr lang="et-EE" sz="1800" dirty="0"/>
              <a:t>Vaktsineerimine on suurema tähelepanu all (laste-, noorukite- ja puugivaktsiinid).</a:t>
            </a:r>
          </a:p>
          <a:p>
            <a:r>
              <a:rPr lang="et-EE" sz="1800" dirty="0"/>
              <a:t>Teavitame mammograafia busside graafikust Läänemaal. Vormsis on buss 22.08.2024.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DAE3A27-3447-65A2-FC21-179ACD625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1856315"/>
            <a:ext cx="5628018" cy="291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4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large group of birds flying over a field">
            <a:extLst>
              <a:ext uri="{FF2B5EF4-FFF2-40B4-BE49-F238E27FC236}">
                <a16:creationId xmlns:a16="http://schemas.microsoft.com/office/drawing/2014/main" id="{60D5E606-565B-6560-B19F-9DD7F078C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5" b="6915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CA985-0168-9595-3BE3-BCC858C8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t-EE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Hoia ennast! Hoia lähedasi! Sind on väga vaja! 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66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</TotalTime>
  <Words>450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Aino</vt:lpstr>
      <vt:lpstr>Aptos</vt:lpstr>
      <vt:lpstr>Aptos Display</vt:lpstr>
      <vt:lpstr>Arial</vt:lpstr>
      <vt:lpstr>Roboto</vt:lpstr>
      <vt:lpstr>var(--font-brandest)</vt:lpstr>
      <vt:lpstr>Office Theme</vt:lpstr>
      <vt:lpstr>Mis kasu loob sinu ettevõttele Puhkaeestis.ee/Visitestonia.com? Riina Simmer SA Läänemaa turundusjuht, Läänemaa andmehaldur</vt:lpstr>
      <vt:lpstr>Uuenenud Puhkaeestis.ee/ Visitestonia.com leht</vt:lpstr>
      <vt:lpstr>Visithaapsalu.com statistika</vt:lpstr>
      <vt:lpstr>Puhka Eestis veebileht on kui tööriist:</vt:lpstr>
      <vt:lpstr>Kõnekad faktid statistikast:</vt:lpstr>
      <vt:lpstr>Riina Simmer, Läänemaa terviseendenduse turundus ja kommunikatsioon</vt:lpstr>
      <vt:lpstr>Terviseedendus Läänemaal</vt:lpstr>
      <vt:lpstr>Peale sõeluuringute, püüame tähelepanu tõmmata veel: </vt:lpstr>
      <vt:lpstr>Hoia ennast! Hoia lähedasi! Sind on väga vaja!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Turismiasjaliste koosolek</dc:title>
  <dc:creator>Ivika Uusmaa</dc:creator>
  <cp:lastModifiedBy>Riina Simmer</cp:lastModifiedBy>
  <cp:revision>7</cp:revision>
  <dcterms:created xsi:type="dcterms:W3CDTF">2024-03-08T11:00:42Z</dcterms:created>
  <dcterms:modified xsi:type="dcterms:W3CDTF">2024-05-23T19:00:05Z</dcterms:modified>
</cp:coreProperties>
</file>