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323" r:id="rId2"/>
    <p:sldId id="3883" r:id="rId3"/>
    <p:sldId id="3922" r:id="rId4"/>
    <p:sldId id="3934" r:id="rId5"/>
    <p:sldId id="3936" r:id="rId6"/>
    <p:sldId id="3926" r:id="rId7"/>
    <p:sldId id="3935" r:id="rId8"/>
    <p:sldId id="3923" r:id="rId9"/>
    <p:sldId id="387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621C1578-8619-5D47-905F-27348CC20420}">
          <p14:sldIdLst>
            <p14:sldId id="323"/>
            <p14:sldId id="3883"/>
            <p14:sldId id="3922"/>
            <p14:sldId id="3934"/>
            <p14:sldId id="3936"/>
            <p14:sldId id="3926"/>
            <p14:sldId id="3935"/>
            <p14:sldId id="3923"/>
            <p14:sldId id="3878"/>
          </p14:sldIdLst>
        </p14:section>
        <p14:section name="About Company" id="{F9228A74-9CF5-0646-815F-C6B4BA6987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EB"/>
    <a:srgbClr val="E52828"/>
    <a:srgbClr val="CE1515"/>
    <a:srgbClr val="EE0629"/>
    <a:srgbClr val="EA0628"/>
    <a:srgbClr val="FFFFFF"/>
    <a:srgbClr val="222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2"/>
    <p:restoredTop sz="92000"/>
  </p:normalViewPr>
  <p:slideViewPr>
    <p:cSldViewPr snapToGrid="0" snapToObjects="1">
      <p:cViewPr varScale="1">
        <p:scale>
          <a:sx n="59" d="100"/>
          <a:sy n="59" d="100"/>
        </p:scale>
        <p:origin x="852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301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66162-17D7-6D4C-A3BA-6F2DF484E26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1C83-8DD6-9846-8834-18F9F949C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56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9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78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12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66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54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7BEDC87-4711-48A3-84AA-6C3E676A09DE}"/>
              </a:ext>
            </a:extLst>
          </p:cNvPr>
          <p:cNvSpPr txBox="1"/>
          <p:nvPr userDrawn="1"/>
        </p:nvSpPr>
        <p:spPr>
          <a:xfrm>
            <a:off x="579600" y="6185727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 Regular" panose="00000500000000000000" pitchFamily="50" charset="0"/>
                <a:ea typeface="Bebas Neue" charset="0"/>
                <a:cs typeface="Bebas Neue" charset="0"/>
              </a:rPr>
              <a:t>Slide  /</a:t>
            </a:r>
            <a:r>
              <a:rPr lang="et-EE" sz="1400" b="0" i="0" dirty="0">
                <a:latin typeface="Bebas Neue Regular" panose="00000500000000000000" pitchFamily="50" charset="0"/>
                <a:ea typeface="Bebas Neue" charset="0"/>
                <a:cs typeface="Bebas Neue" charset="0"/>
              </a:rPr>
              <a:t> </a:t>
            </a:r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 Regular" panose="00000500000000000000" pitchFamily="50" charset="0"/>
                <a:ea typeface="Bebas Neue" charset="0"/>
                <a:cs typeface="Bebas Neue" charset="0"/>
              </a:rPr>
              <a:pPr/>
              <a:t>‹#›</a:t>
            </a:fld>
            <a:endParaRPr lang="en-US" sz="1400" b="0" i="0" dirty="0">
              <a:latin typeface="Bebas Neue Regular" panose="00000500000000000000" pitchFamily="50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034109" y="1684531"/>
            <a:ext cx="1686296" cy="1686296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09447" y="1684531"/>
            <a:ext cx="1686296" cy="1686296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410002" y="1684531"/>
            <a:ext cx="1686296" cy="1686296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5666FE-B989-4C34-BB55-D7EDF7BAE908}"/>
              </a:ext>
            </a:extLst>
          </p:cNvPr>
          <p:cNvSpPr txBox="1"/>
          <p:nvPr userDrawn="1"/>
        </p:nvSpPr>
        <p:spPr>
          <a:xfrm>
            <a:off x="577959" y="6184800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 Regular" panose="00000500000000000000" pitchFamily="50" charset="0"/>
                <a:ea typeface="Bebas Neue" charset="0"/>
                <a:cs typeface="Bebas Neue" charset="0"/>
              </a:rPr>
              <a:t>Slide  /</a:t>
            </a:r>
            <a:r>
              <a:rPr lang="en-US" sz="1400" b="0" i="0" dirty="0">
                <a:solidFill>
                  <a:schemeClr val="tx1"/>
                </a:solidFill>
                <a:latin typeface="Bebas Neue Regular" panose="00000500000000000000" pitchFamily="50" charset="0"/>
                <a:ea typeface="Bebas Neue" charset="0"/>
                <a:cs typeface="Bebas Neue" charset="0"/>
              </a:rPr>
              <a:t> </a:t>
            </a:r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 Regular" panose="00000500000000000000" pitchFamily="50" charset="0"/>
                <a:ea typeface="Bebas Neue" charset="0"/>
                <a:cs typeface="Bebas Neue" charset="0"/>
              </a:rPr>
              <a:pPr/>
              <a:t>‹#›</a:t>
            </a:fld>
            <a:endParaRPr lang="en-US" sz="1400" b="0" i="0" dirty="0">
              <a:latin typeface="Bebas Neue Regular" panose="00000500000000000000" pitchFamily="50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943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027404" y="0"/>
            <a:ext cx="9164595" cy="3129106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847304" y="3176699"/>
            <a:ext cx="951870" cy="951870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913474" y="3176699"/>
            <a:ext cx="951870" cy="951870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388803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540101" y="-21266"/>
            <a:ext cx="7651897" cy="345099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540101" y="3429732"/>
            <a:ext cx="7651897" cy="345099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3047622" y="0"/>
            <a:ext cx="149247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3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1682805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3047622" y="0"/>
            <a:ext cx="329139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92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669956" y="1003184"/>
            <a:ext cx="2397211" cy="2644345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357551" y="1003184"/>
            <a:ext cx="2397211" cy="2644345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045145" y="1003184"/>
            <a:ext cx="2397211" cy="2644345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431315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55708" y="0"/>
            <a:ext cx="5136291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76277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8501449" y="0"/>
            <a:ext cx="3690551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984048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27405" y="0"/>
            <a:ext cx="3080083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101190" y="0"/>
            <a:ext cx="3080083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81273" y="0"/>
            <a:ext cx="3080083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52059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27405" y="0"/>
            <a:ext cx="3080083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101190" y="0"/>
            <a:ext cx="3080083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81273" y="0"/>
            <a:ext cx="3080083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46619" y="0"/>
            <a:ext cx="3080083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918502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27405" y="0"/>
            <a:ext cx="3080083" cy="423836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101190" y="0"/>
            <a:ext cx="3080083" cy="423836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81273" y="0"/>
            <a:ext cx="3080083" cy="423836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46619" y="0"/>
            <a:ext cx="3080083" cy="423836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631418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3"/>
          <p:cNvSpPr>
            <a:spLocks noGrp="1"/>
          </p:cNvSpPr>
          <p:nvPr>
            <p:ph type="title"/>
          </p:nvPr>
        </p:nvSpPr>
        <p:spPr>
          <a:xfrm>
            <a:off x="577959" y="1682805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360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904736" y="681908"/>
            <a:ext cx="3361037" cy="1962439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760044" y="681908"/>
            <a:ext cx="3361037" cy="1962439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904736" y="3523961"/>
            <a:ext cx="3361037" cy="1962439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760044" y="3523961"/>
            <a:ext cx="3361037" cy="1962439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53999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27405" y="0"/>
            <a:ext cx="3080083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Title 13"/>
          <p:cNvSpPr>
            <a:spLocks noGrp="1"/>
          </p:cNvSpPr>
          <p:nvPr>
            <p:ph type="title"/>
          </p:nvPr>
        </p:nvSpPr>
        <p:spPr>
          <a:xfrm>
            <a:off x="577959" y="1682805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0511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27405" y="0"/>
            <a:ext cx="3080083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3932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47622" y="0"/>
            <a:ext cx="9144377" cy="4497859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E2C453-B2B2-4F81-B2E3-DFFE62E41925}"/>
              </a:ext>
            </a:extLst>
          </p:cNvPr>
          <p:cNvSpPr txBox="1"/>
          <p:nvPr userDrawn="1"/>
        </p:nvSpPr>
        <p:spPr>
          <a:xfrm>
            <a:off x="577959" y="6184800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 Regular" panose="00000500000000000000" pitchFamily="50" charset="0"/>
                <a:ea typeface="Bebas Neue" charset="0"/>
                <a:cs typeface="Bebas Neue" charset="0"/>
              </a:rPr>
              <a:t>Slide  /</a:t>
            </a:r>
            <a:r>
              <a:rPr lang="en-US" sz="1400" b="0" i="0" dirty="0">
                <a:solidFill>
                  <a:schemeClr val="tx1"/>
                </a:solidFill>
                <a:latin typeface="Bebas Neue Regular" panose="00000500000000000000" pitchFamily="50" charset="0"/>
                <a:ea typeface="Bebas Neue" charset="0"/>
                <a:cs typeface="Bebas Neue" charset="0"/>
              </a:rPr>
              <a:t> </a:t>
            </a:r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 Regular" panose="00000500000000000000" pitchFamily="50" charset="0"/>
                <a:ea typeface="Bebas Neue" charset="0"/>
                <a:cs typeface="Bebas Neue" charset="0"/>
              </a:rPr>
              <a:pPr/>
              <a:t>‹#›</a:t>
            </a:fld>
            <a:endParaRPr lang="en-US" sz="1400" b="0" i="0" dirty="0">
              <a:latin typeface="Bebas Neue Regular" panose="00000500000000000000" pitchFamily="50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964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47622" y="1"/>
            <a:ext cx="9144377" cy="3934046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92083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47622" y="1"/>
            <a:ext cx="9144377" cy="2785729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512056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47622" y="-24713"/>
            <a:ext cx="4181081" cy="230225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047622" y="2277537"/>
            <a:ext cx="4181081" cy="230225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047622" y="4579787"/>
            <a:ext cx="4181081" cy="230225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487543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8010919" y="-24714"/>
            <a:ext cx="4181081" cy="341668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8010919" y="3391967"/>
            <a:ext cx="4181081" cy="346603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FCF425-99EE-40CD-9D49-6C0B79790A28}"/>
              </a:ext>
            </a:extLst>
          </p:cNvPr>
          <p:cNvSpPr txBox="1"/>
          <p:nvPr userDrawn="1"/>
        </p:nvSpPr>
        <p:spPr>
          <a:xfrm>
            <a:off x="577959" y="6184800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 Regular" panose="00000500000000000000" pitchFamily="50" charset="0"/>
                <a:ea typeface="Bebas Neue" charset="0"/>
                <a:cs typeface="Bebas Neue" charset="0"/>
              </a:rPr>
              <a:t>Slide  /</a:t>
            </a:r>
            <a:r>
              <a:rPr lang="en-US" sz="1400" b="0" i="0" dirty="0">
                <a:solidFill>
                  <a:schemeClr val="tx1"/>
                </a:solidFill>
                <a:latin typeface="Bebas Neue Regular" panose="00000500000000000000" pitchFamily="50" charset="0"/>
                <a:ea typeface="Bebas Neue" charset="0"/>
                <a:cs typeface="Bebas Neue" charset="0"/>
              </a:rPr>
              <a:t> </a:t>
            </a:r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 Regular" panose="00000500000000000000" pitchFamily="50" charset="0"/>
                <a:ea typeface="Bebas Neue" charset="0"/>
                <a:cs typeface="Bebas Neue" charset="0"/>
              </a:rPr>
              <a:pPr/>
              <a:t>‹#›</a:t>
            </a:fld>
            <a:endParaRPr lang="en-US" sz="1400" b="0" i="0" dirty="0">
              <a:latin typeface="Bebas Neue Regular" panose="00000500000000000000" pitchFamily="50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891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1723669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47623" y="0"/>
            <a:ext cx="4292292" cy="3447339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339915" y="0"/>
            <a:ext cx="4852085" cy="3447339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047622" y="3447339"/>
            <a:ext cx="6034593" cy="341066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082215" y="3447339"/>
            <a:ext cx="3109785" cy="341066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82041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080083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49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249" y="1064634"/>
            <a:ext cx="10058401" cy="5627409"/>
          </a:xfrm>
          <a:prstGeom prst="rect">
            <a:avLst/>
          </a:prstGeom>
        </p:spPr>
      </p:pic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302844" y="1334529"/>
            <a:ext cx="6314302" cy="3941806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68909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080083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4029175" y="6089073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92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56038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7228704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7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</p:spTree>
    <p:extLst>
      <p:ext uri="{BB962C8B-B14F-4D97-AF65-F5344CB8AC3E}">
        <p14:creationId xmlns:p14="http://schemas.microsoft.com/office/powerpoint/2010/main" val="321869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11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47622" y="0"/>
            <a:ext cx="9144377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E33E9C6-BEE9-4B3A-86E2-57DDA747A226}"/>
              </a:ext>
            </a:extLst>
          </p:cNvPr>
          <p:cNvSpPr txBox="1"/>
          <p:nvPr userDrawn="1"/>
        </p:nvSpPr>
        <p:spPr>
          <a:xfrm>
            <a:off x="577959" y="6185772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 Regular" panose="00000500000000000000" pitchFamily="50" charset="0"/>
                <a:ea typeface="Bebas Neue" charset="0"/>
                <a:cs typeface="Bebas Neue" charset="0"/>
              </a:rPr>
              <a:t>Slide  /</a:t>
            </a:r>
            <a:r>
              <a:rPr lang="en-US" sz="1400" b="0" i="0" dirty="0">
                <a:solidFill>
                  <a:schemeClr val="tx1"/>
                </a:solidFill>
                <a:latin typeface="Bebas Neue Regular" panose="00000500000000000000" pitchFamily="50" charset="0"/>
                <a:ea typeface="Bebas Neue" charset="0"/>
                <a:cs typeface="Bebas Neue" charset="0"/>
              </a:rPr>
              <a:t> </a:t>
            </a:r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 Regular" panose="00000500000000000000" pitchFamily="50" charset="0"/>
                <a:ea typeface="Bebas Neue" charset="0"/>
                <a:cs typeface="Bebas Neue" charset="0"/>
              </a:rPr>
              <a:pPr/>
              <a:t>‹#›</a:t>
            </a:fld>
            <a:endParaRPr lang="en-US" sz="1400" b="0" i="0" dirty="0">
              <a:latin typeface="Bebas Neue Regular" panose="00000500000000000000" pitchFamily="50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906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30540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49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53" y="834696"/>
            <a:ext cx="6347901" cy="5818909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414054" y="1210962"/>
            <a:ext cx="5535827" cy="331161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80479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3200" y="1713358"/>
            <a:ext cx="5010740" cy="3578723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028304" y="1639556"/>
            <a:ext cx="2804984" cy="376881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73716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76" y="1059237"/>
            <a:ext cx="2442714" cy="42868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33" y="1059237"/>
            <a:ext cx="2442714" cy="42868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690" y="1059237"/>
            <a:ext cx="2442714" cy="4286895"/>
          </a:xfrm>
          <a:prstGeom prst="rect">
            <a:avLst/>
          </a:prstGeom>
        </p:spPr>
      </p:pic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436078" y="1512441"/>
            <a:ext cx="1664838" cy="297917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59148" y="1512441"/>
            <a:ext cx="1664838" cy="297917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094575" y="1512441"/>
            <a:ext cx="1664838" cy="297917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32757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2" grpId="0" animBg="1"/>
          <p:bldP spid="13" grpId="0" animBg="1"/>
        </p:bldLst>
      </p:timing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65" y="990435"/>
            <a:ext cx="4760159" cy="8353947"/>
          </a:xfrm>
          <a:prstGeom prst="rect">
            <a:avLst/>
          </a:prstGeom>
        </p:spPr>
      </p:pic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847905" y="1895501"/>
            <a:ext cx="3236105" cy="57904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20822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48" y="580270"/>
            <a:ext cx="3577110" cy="6277730"/>
          </a:xfrm>
          <a:prstGeom prst="rect">
            <a:avLst/>
          </a:prstGeom>
        </p:spPr>
      </p:pic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906588" y="1265306"/>
            <a:ext cx="2444786" cy="434466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5486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642541"/>
            <a:ext cx="7120013" cy="771592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chemeClr val="tx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85800" y="6089073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685800" y="1272518"/>
            <a:ext cx="4364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323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54094" y="0"/>
            <a:ext cx="9137905" cy="6858000"/>
          </a:xfrm>
          <a:prstGeom prst="rect">
            <a:avLst/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73" r:id="rId9"/>
    <p:sldLayoutId id="2147483670" r:id="rId10"/>
    <p:sldLayoutId id="2147483668" r:id="rId11"/>
    <p:sldLayoutId id="2147483674" r:id="rId12"/>
    <p:sldLayoutId id="2147483664" r:id="rId13"/>
    <p:sldLayoutId id="2147483658" r:id="rId14"/>
    <p:sldLayoutId id="2147483653" r:id="rId15"/>
    <p:sldLayoutId id="2147483659" r:id="rId16"/>
    <p:sldLayoutId id="2147483660" r:id="rId17"/>
    <p:sldLayoutId id="2147483666" r:id="rId18"/>
    <p:sldLayoutId id="2147483688" r:id="rId19"/>
    <p:sldLayoutId id="2147483667" r:id="rId20"/>
    <p:sldLayoutId id="2147483665" r:id="rId21"/>
    <p:sldLayoutId id="2147483669" r:id="rId22"/>
    <p:sldLayoutId id="2147483657" r:id="rId23"/>
    <p:sldLayoutId id="2147483671" r:id="rId24"/>
    <p:sldLayoutId id="2147483672" r:id="rId25"/>
    <p:sldLayoutId id="2147483662" r:id="rId26"/>
    <p:sldLayoutId id="2147483663" r:id="rId27"/>
    <p:sldLayoutId id="2147483661" r:id="rId28"/>
    <p:sldLayoutId id="2147483652" r:id="rId29"/>
    <p:sldLayoutId id="2147483675" r:id="rId30"/>
    <p:sldLayoutId id="2147483676" r:id="rId31"/>
    <p:sldLayoutId id="2147483654" r:id="rId32"/>
    <p:sldLayoutId id="2147483655" r:id="rId33"/>
    <p:sldLayoutId id="2147483656" r:id="rId34"/>
    <p:sldLayoutId id="2147483651" r:id="rId35"/>
    <p:sldLayoutId id="2147483650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si=MYFaXgzvKlU433qQ&amp;v=VcmM8goe79g&amp;feature=youtu.b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www.roborent.pro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90BE080C-2AD8-0727-4821-79F9E2354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06" y="632515"/>
            <a:ext cx="2690533" cy="5592970"/>
          </a:xfrm>
          <a:prstGeom prst="rect">
            <a:avLst/>
          </a:prstGeom>
        </p:spPr>
      </p:pic>
      <p:pic>
        <p:nvPicPr>
          <p:cNvPr id="6" name="Picture 5" descr="A picture containing font, graphics, logo, text&#10;&#10;Description automatically generated">
            <a:extLst>
              <a:ext uri="{FF2B5EF4-FFF2-40B4-BE49-F238E27FC236}">
                <a16:creationId xmlns:a16="http://schemas.microsoft.com/office/drawing/2014/main" id="{B5842A56-31B9-6C41-BD75-CAA265DDF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37" y="171687"/>
            <a:ext cx="675621" cy="675621"/>
          </a:xfrm>
          <a:prstGeom prst="rect">
            <a:avLst/>
          </a:prstGeom>
        </p:spPr>
      </p:pic>
      <p:pic>
        <p:nvPicPr>
          <p:cNvPr id="37" name="Picture 36" descr="A picture containing watch, clock&#10;&#10;Description automatically generated">
            <a:extLst>
              <a:ext uri="{FF2B5EF4-FFF2-40B4-BE49-F238E27FC236}">
                <a16:creationId xmlns:a16="http://schemas.microsoft.com/office/drawing/2014/main" id="{CCF0007D-7163-046B-0B8F-9C090FF0B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129" y="-1024147"/>
            <a:ext cx="8945333" cy="7960315"/>
          </a:xfrm>
          <a:prstGeom prst="rect">
            <a:avLst/>
          </a:prstGeom>
        </p:spPr>
      </p:pic>
      <p:pic>
        <p:nvPicPr>
          <p:cNvPr id="2" name="Picture 1" descr="A qr code with a logo&#10;&#10;Description automatically generated">
            <a:extLst>
              <a:ext uri="{FF2B5EF4-FFF2-40B4-BE49-F238E27FC236}">
                <a16:creationId xmlns:a16="http://schemas.microsoft.com/office/drawing/2014/main" id="{1D00D150-3F70-F33E-70A9-1DC057B5B1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38" r="-1" b="2142"/>
          <a:stretch/>
        </p:blipFill>
        <p:spPr>
          <a:xfrm>
            <a:off x="4038233" y="715717"/>
            <a:ext cx="4163619" cy="4018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C8E86C-1D89-0F98-ABF7-B126A9155B64}"/>
              </a:ext>
            </a:extLst>
          </p:cNvPr>
          <p:cNvSpPr txBox="1"/>
          <p:nvPr/>
        </p:nvSpPr>
        <p:spPr>
          <a:xfrm>
            <a:off x="4516564" y="4926682"/>
            <a:ext cx="32069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dirty="0">
                <a:latin typeface="Bebas Neue" panose="020B0606020202050201" pitchFamily="34" charset="77"/>
                <a:cs typeface="Bebas Neue Regular"/>
              </a:rPr>
              <a:t>JANA VALLISTE</a:t>
            </a:r>
            <a:br>
              <a:rPr lang="en-US" sz="4000" b="0" dirty="0">
                <a:latin typeface="Bebas Neue" panose="020B0606020202050201" pitchFamily="34" charset="77"/>
                <a:cs typeface="Bebas Neue Regular"/>
              </a:rPr>
            </a:br>
            <a:r>
              <a:rPr lang="en-US" sz="4000" b="0" dirty="0" err="1">
                <a:latin typeface="Bebas Neue" panose="020B0606020202050201" pitchFamily="34" charset="77"/>
                <a:cs typeface="Bebas Neue Regular"/>
              </a:rPr>
              <a:t>Roborent</a:t>
            </a:r>
            <a:endParaRPr lang="en-US" sz="4000" b="0" dirty="0">
              <a:latin typeface="Bebas Neue" panose="020B0606020202050201" pitchFamily="34" charset="77"/>
              <a:cs typeface="Bebas Ne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10745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0B83E2-970F-97B1-2A2C-27931DEC4D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9309" y="4618"/>
            <a:ext cx="6853382" cy="6853382"/>
          </a:xfrm>
          <a:prstGeom prst="rect">
            <a:avLst/>
          </a:prstGeom>
        </p:spPr>
      </p:pic>
      <p:pic>
        <p:nvPicPr>
          <p:cNvPr id="14" name="Picture Placeholder 13" descr="A picture containing wall, indoor, microscope&#10;&#10;Description automatically generated">
            <a:extLst>
              <a:ext uri="{FF2B5EF4-FFF2-40B4-BE49-F238E27FC236}">
                <a16:creationId xmlns:a16="http://schemas.microsoft.com/office/drawing/2014/main" id="{C6E2DD62-4A74-1382-E51B-32E7E93566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65" b="7865"/>
          <a:stretch>
            <a:fillRect/>
          </a:stretch>
        </p:blipFill>
        <p:spPr/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BD30285-F894-9F2D-9E23-47287E5D73C1}"/>
              </a:ext>
            </a:extLst>
          </p:cNvPr>
          <p:cNvSpPr/>
          <p:nvPr/>
        </p:nvSpPr>
        <p:spPr>
          <a:xfrm>
            <a:off x="7586362" y="-443672"/>
            <a:ext cx="6722070" cy="3115917"/>
          </a:xfrm>
          <a:prstGeom prst="ellipse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1F9DDFB-5EFC-1EC3-8498-5F4D30BAD5A9}"/>
              </a:ext>
            </a:extLst>
          </p:cNvPr>
          <p:cNvSpPr txBox="1">
            <a:spLocks/>
          </p:cNvSpPr>
          <p:nvPr/>
        </p:nvSpPr>
        <p:spPr>
          <a:xfrm>
            <a:off x="7205915" y="28437"/>
            <a:ext cx="7482965" cy="26438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algn="ctr"/>
            <a:endParaRPr lang="en-US" sz="4000" b="0" dirty="0"/>
          </a:p>
          <a:p>
            <a:pPr algn="ctr"/>
            <a:endParaRPr lang="en-US" sz="3000" b="0" dirty="0"/>
          </a:p>
          <a:p>
            <a:pPr algn="ctr"/>
            <a:endParaRPr lang="en-US" sz="4000" b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337A03C-D422-7135-8DB3-90846EDBF1FC}"/>
              </a:ext>
            </a:extLst>
          </p:cNvPr>
          <p:cNvSpPr txBox="1">
            <a:spLocks/>
          </p:cNvSpPr>
          <p:nvPr/>
        </p:nvSpPr>
        <p:spPr>
          <a:xfrm>
            <a:off x="8755523" y="74404"/>
            <a:ext cx="3626701" cy="20797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algn="ctr"/>
            <a:endParaRPr lang="en-US" sz="6000" b="0" dirty="0"/>
          </a:p>
          <a:p>
            <a:pPr algn="ctr"/>
            <a:r>
              <a:rPr lang="en-US" sz="6000" b="0" dirty="0"/>
              <a:t>ROBOT</a:t>
            </a:r>
            <a:r>
              <a:rPr lang="et-EE" sz="6000" b="0" dirty="0"/>
              <a:t>-</a:t>
            </a:r>
            <a:endParaRPr lang="en-US" sz="6000" b="0" dirty="0"/>
          </a:p>
          <a:p>
            <a:pPr algn="ctr"/>
            <a:r>
              <a:rPr lang="en-US" sz="6000" b="0" dirty="0" err="1"/>
              <a:t>teenindajad</a:t>
            </a:r>
            <a:endParaRPr lang="en-US" sz="6000" b="0" dirty="0"/>
          </a:p>
          <a:p>
            <a:pPr algn="ctr"/>
            <a:endParaRPr lang="en-US" sz="4000" b="0" dirty="0"/>
          </a:p>
          <a:p>
            <a:pPr algn="ctr"/>
            <a:endParaRPr lang="en-US" sz="4000" b="0" dirty="0"/>
          </a:p>
        </p:txBody>
      </p:sp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064F4D7C-224B-C47B-87C8-7C3F9D8B1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29" y="28437"/>
            <a:ext cx="873263" cy="87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3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3B99765A-71C3-2EF2-9910-BECFD0041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9" y="28437"/>
            <a:ext cx="873263" cy="873263"/>
          </a:xfrm>
          <a:prstGeom prst="rect">
            <a:avLst/>
          </a:prstGeom>
        </p:spPr>
      </p:pic>
      <p:pic>
        <p:nvPicPr>
          <p:cNvPr id="11" name="Picture Placeholder 10" descr="A coffee shop with a robot&#10;&#10;Description automatically generated">
            <a:extLst>
              <a:ext uri="{FF2B5EF4-FFF2-40B4-BE49-F238E27FC236}">
                <a16:creationId xmlns:a16="http://schemas.microsoft.com/office/drawing/2014/main" id="{492A707E-BDC1-E01A-430B-0E1045AAA7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5229" b="25229"/>
          <a:stretch>
            <a:fillRect/>
          </a:stretch>
        </p:blipFill>
        <p:spPr/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38D1E4E-424D-87E3-73F0-11D3D599B33D}"/>
              </a:ext>
            </a:extLst>
          </p:cNvPr>
          <p:cNvSpPr/>
          <p:nvPr/>
        </p:nvSpPr>
        <p:spPr>
          <a:xfrm>
            <a:off x="6096000" y="-663782"/>
            <a:ext cx="8918714" cy="4325702"/>
          </a:xfrm>
          <a:prstGeom prst="ellipse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F5FB68F-F987-8EAA-7B6B-8045F441F079}"/>
              </a:ext>
            </a:extLst>
          </p:cNvPr>
          <p:cNvSpPr txBox="1">
            <a:spLocks/>
          </p:cNvSpPr>
          <p:nvPr/>
        </p:nvSpPr>
        <p:spPr>
          <a:xfrm>
            <a:off x="6096000" y="901700"/>
            <a:ext cx="7437237" cy="30564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algn="ctr"/>
            <a:r>
              <a:rPr lang="en-US" sz="6000" b="0" dirty="0"/>
              <a:t>Rocca al Mare </a:t>
            </a:r>
          </a:p>
          <a:p>
            <a:pPr algn="ctr"/>
            <a:r>
              <a:rPr lang="en-US" sz="6000" b="0" dirty="0"/>
              <a:t>REVAL CAFE</a:t>
            </a:r>
          </a:p>
        </p:txBody>
      </p:sp>
    </p:spTree>
    <p:extLst>
      <p:ext uri="{BB962C8B-B14F-4D97-AF65-F5344CB8AC3E}">
        <p14:creationId xmlns:p14="http://schemas.microsoft.com/office/powerpoint/2010/main" val="91397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937" y="859456"/>
            <a:ext cx="3811474" cy="3676232"/>
          </a:xfrm>
        </p:spPr>
        <p:txBody>
          <a:bodyPr/>
          <a:lstStyle/>
          <a:p>
            <a:r>
              <a:rPr lang="en-US" sz="5000" b="0" dirty="0" err="1">
                <a:latin typeface="Bebas Neue Bold" panose="020B0606020202050201" pitchFamily="34" charset="0"/>
              </a:rPr>
              <a:t>TEENINDAJARobot</a:t>
            </a:r>
            <a:br>
              <a:rPr lang="en-US" sz="5000" b="0" dirty="0">
                <a:latin typeface="Bebas Neue Bold" panose="020B0606020202050201" pitchFamily="34" charset="0"/>
              </a:rPr>
            </a:br>
            <a:r>
              <a:rPr lang="en-US" sz="5000" b="0" dirty="0" err="1">
                <a:latin typeface="Bebas Neue Bold" panose="020B0606020202050201" pitchFamily="34" charset="0"/>
              </a:rPr>
              <a:t>kettybot</a:t>
            </a:r>
            <a:br>
              <a:rPr lang="en-US" sz="5500" b="0" dirty="0">
                <a:latin typeface="Bebas Neue Bold" panose="020B0606020202050201" pitchFamily="34" charset="0"/>
              </a:rPr>
            </a:br>
            <a:r>
              <a:rPr lang="en-US" sz="5500" b="0" dirty="0">
                <a:latin typeface="Bebas Neue Bold" panose="020B0606020202050201" pitchFamily="34" charset="0"/>
              </a:rPr>
              <a:t> </a:t>
            </a:r>
            <a:br>
              <a:rPr lang="en-US" sz="5500" b="0" dirty="0">
                <a:latin typeface="Bebas Neue Bold" panose="020B0606020202050201" pitchFamily="34" charset="0"/>
              </a:rPr>
            </a:br>
            <a:br>
              <a:rPr lang="en-US" sz="4500" dirty="0">
                <a:solidFill>
                  <a:srgbClr val="E52828"/>
                </a:solidFill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3670E4-A914-78EF-274E-8D947979F026}"/>
              </a:ext>
            </a:extLst>
          </p:cNvPr>
          <p:cNvSpPr txBox="1"/>
          <p:nvPr/>
        </p:nvSpPr>
        <p:spPr>
          <a:xfrm>
            <a:off x="1066236" y="56292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EE" dirty="0"/>
          </a:p>
        </p:txBody>
      </p:sp>
      <p:pic>
        <p:nvPicPr>
          <p:cNvPr id="10" name="Picture 9" descr="A picture containing font, graphics, logo, text&#10;&#10;Description automatically generated">
            <a:extLst>
              <a:ext uri="{FF2B5EF4-FFF2-40B4-BE49-F238E27FC236}">
                <a16:creationId xmlns:a16="http://schemas.microsoft.com/office/drawing/2014/main" id="{52EFCEF9-CB08-BFDD-187C-C97C2C964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37" y="171687"/>
            <a:ext cx="675621" cy="675621"/>
          </a:xfrm>
          <a:prstGeom prst="rect">
            <a:avLst/>
          </a:prstGeom>
        </p:spPr>
      </p:pic>
      <p:pic>
        <p:nvPicPr>
          <p:cNvPr id="11" name="Picture 10" descr="A yellow and black machine with a screen and shrimp&#10;&#10;Description automatically generated">
            <a:extLst>
              <a:ext uri="{FF2B5EF4-FFF2-40B4-BE49-F238E27FC236}">
                <a16:creationId xmlns:a16="http://schemas.microsoft.com/office/drawing/2014/main" id="{596F7DC7-83E7-E2EF-0684-CD3480551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203" y="626532"/>
            <a:ext cx="2840792" cy="6507717"/>
          </a:xfrm>
          <a:prstGeom prst="rect">
            <a:avLst/>
          </a:prstGeom>
        </p:spPr>
      </p:pic>
      <p:pic>
        <p:nvPicPr>
          <p:cNvPr id="5" name="Picture 4" descr="A group of robots in a building&#10;&#10;Description automatically generated">
            <a:extLst>
              <a:ext uri="{FF2B5EF4-FFF2-40B4-BE49-F238E27FC236}">
                <a16:creationId xmlns:a16="http://schemas.microsoft.com/office/drawing/2014/main" id="{EBCE5528-9172-7206-E83A-2618D1F6E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411" y="0"/>
            <a:ext cx="8181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8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6953" y="859456"/>
            <a:ext cx="2812941" cy="3676232"/>
          </a:xfrm>
        </p:spPr>
        <p:txBody>
          <a:bodyPr/>
          <a:lstStyle/>
          <a:p>
            <a:br>
              <a:rPr lang="en-US" sz="5500" b="0" dirty="0">
                <a:latin typeface="Bebas Neue Bold" panose="020B0606020202050201" pitchFamily="34" charset="0"/>
              </a:rPr>
            </a:br>
            <a:r>
              <a:rPr lang="en-US" sz="5500" b="0" dirty="0">
                <a:latin typeface="Bebas Neue Bold" panose="020B0606020202050201" pitchFamily="34" charset="0"/>
              </a:rPr>
              <a:t> </a:t>
            </a:r>
            <a:br>
              <a:rPr lang="en-US" sz="5500" b="0" dirty="0">
                <a:latin typeface="Bebas Neue Bold" panose="020B0606020202050201" pitchFamily="34" charset="0"/>
              </a:rPr>
            </a:br>
            <a:r>
              <a:rPr lang="en-US" sz="5500" b="0" dirty="0">
                <a:latin typeface="Bebas Neue Bold" panose="020B0606020202050201" pitchFamily="34" charset="0"/>
              </a:rPr>
              <a:t>TOOTE-ESITLEJA</a:t>
            </a:r>
            <a:br>
              <a:rPr lang="en-US" sz="5500" b="0" dirty="0">
                <a:latin typeface="Bebas Neue Bold" panose="020B0606020202050201" pitchFamily="34" charset="0"/>
              </a:rPr>
            </a:br>
            <a:br>
              <a:rPr lang="en-US" sz="5500" b="0" dirty="0">
                <a:latin typeface="Bebas Neue Bold" panose="020B0606020202050201" pitchFamily="34" charset="0"/>
              </a:rPr>
            </a:br>
            <a:br>
              <a:rPr lang="en-US" sz="5500" b="0" dirty="0">
                <a:latin typeface="Bebas Neue Bold" panose="020B0606020202050201" pitchFamily="34" charset="0"/>
              </a:rPr>
            </a:br>
            <a:br>
              <a:rPr lang="en-US" sz="4500" dirty="0">
                <a:solidFill>
                  <a:srgbClr val="E52828"/>
                </a:solidFill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3670E4-A914-78EF-274E-8D947979F026}"/>
              </a:ext>
            </a:extLst>
          </p:cNvPr>
          <p:cNvSpPr txBox="1"/>
          <p:nvPr/>
        </p:nvSpPr>
        <p:spPr>
          <a:xfrm>
            <a:off x="1066236" y="56292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EE" dirty="0"/>
          </a:p>
        </p:txBody>
      </p:sp>
      <p:pic>
        <p:nvPicPr>
          <p:cNvPr id="10" name="Picture 9" descr="A picture containing font, graphics, logo, text&#10;&#10;Description automatically generated">
            <a:extLst>
              <a:ext uri="{FF2B5EF4-FFF2-40B4-BE49-F238E27FC236}">
                <a16:creationId xmlns:a16="http://schemas.microsoft.com/office/drawing/2014/main" id="{52EFCEF9-CB08-BFDD-187C-C97C2C964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37" y="171687"/>
            <a:ext cx="675621" cy="675621"/>
          </a:xfrm>
          <a:prstGeom prst="rect">
            <a:avLst/>
          </a:prstGeom>
        </p:spPr>
      </p:pic>
      <p:pic>
        <p:nvPicPr>
          <p:cNvPr id="5" name="Picture 4" descr="A robot in a building&#10;&#10;Description automatically generated">
            <a:extLst>
              <a:ext uri="{FF2B5EF4-FFF2-40B4-BE49-F238E27FC236}">
                <a16:creationId xmlns:a16="http://schemas.microsoft.com/office/drawing/2014/main" id="{D5765AE6-1F4B-A799-D7C5-28F2DA719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39653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21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ont, graphics, logo, text&#10;&#10;Description automatically generated">
            <a:extLst>
              <a:ext uri="{FF2B5EF4-FFF2-40B4-BE49-F238E27FC236}">
                <a16:creationId xmlns:a16="http://schemas.microsoft.com/office/drawing/2014/main" id="{F3853928-792C-BA7E-4C52-B859EFEA0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37" y="171687"/>
            <a:ext cx="675621" cy="675621"/>
          </a:xfrm>
          <a:prstGeom prst="rect">
            <a:avLst/>
          </a:prstGeom>
        </p:spPr>
      </p:pic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B3BD44D-9AB3-DDF9-22F1-AED97B8A0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55B91B4C-731A-0A35-ABA0-3F4F6A049676}"/>
              </a:ext>
            </a:extLst>
          </p:cNvPr>
          <p:cNvSpPr txBox="1">
            <a:spLocks/>
          </p:cNvSpPr>
          <p:nvPr/>
        </p:nvSpPr>
        <p:spPr>
          <a:xfrm>
            <a:off x="170628" y="2289476"/>
            <a:ext cx="2812941" cy="36762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500" dirty="0" err="1">
                <a:latin typeface="Bebas Neue" panose="020B0606020202050201" pitchFamily="34" charset="77"/>
              </a:rPr>
              <a:t>Bellabot</a:t>
            </a:r>
            <a:br>
              <a:rPr lang="en-US" sz="4500" dirty="0">
                <a:latin typeface="Bebas Neue Bold" panose="020B0606020202050201" pitchFamily="34" charset="0"/>
              </a:rPr>
            </a:br>
            <a:br>
              <a:rPr lang="en-US" sz="4500" dirty="0">
                <a:latin typeface="Bebas Neue Bold" panose="020B0606020202050201" pitchFamily="34" charset="0"/>
              </a:rPr>
            </a:br>
            <a:r>
              <a:rPr lang="en-US" sz="3000" dirty="0">
                <a:latin typeface="Bebas Neue Bold" panose="020B0606020202050201" pitchFamily="34" charset="0"/>
              </a:rPr>
              <a:t>KASUTAMISE 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Bebas Neue Bold" panose="020B0606020202050201" pitchFamily="34" charset="0"/>
              </a:rPr>
              <a:t>VÕIMALUSED</a:t>
            </a:r>
            <a:br>
              <a:rPr lang="en-US" sz="3000" dirty="0">
                <a:solidFill>
                  <a:srgbClr val="0088EB"/>
                </a:solidFill>
                <a:latin typeface="Bebas Neue Bold" panose="020B0606020202050201" pitchFamily="34" charset="0"/>
              </a:rPr>
            </a:br>
            <a:br>
              <a:rPr lang="en-US" sz="4500" dirty="0">
                <a:solidFill>
                  <a:srgbClr val="E52828"/>
                </a:solidFill>
              </a:rPr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976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6953" y="859456"/>
            <a:ext cx="2812941" cy="3676232"/>
          </a:xfrm>
        </p:spPr>
        <p:txBody>
          <a:bodyPr/>
          <a:lstStyle/>
          <a:p>
            <a:br>
              <a:rPr lang="en-US" sz="5500" b="0" dirty="0">
                <a:latin typeface="Bebas Neue Bold" panose="020B0606020202050201" pitchFamily="34" charset="0"/>
              </a:rPr>
            </a:br>
            <a:r>
              <a:rPr lang="en-US" sz="5500" b="0" dirty="0">
                <a:latin typeface="Bebas Neue Bold" panose="020B0606020202050201" pitchFamily="34" charset="0"/>
              </a:rPr>
              <a:t> </a:t>
            </a:r>
            <a:br>
              <a:rPr lang="en-US" sz="5500" b="0" dirty="0">
                <a:latin typeface="Bebas Neue Bold" panose="020B0606020202050201" pitchFamily="34" charset="0"/>
              </a:rPr>
            </a:br>
            <a:r>
              <a:rPr lang="en-US" sz="5500" b="0" dirty="0">
                <a:latin typeface="Bebas Neue Bold" panose="020B0606020202050201" pitchFamily="34" charset="0"/>
              </a:rPr>
              <a:t>ROBOT </a:t>
            </a:r>
            <a:r>
              <a:rPr lang="en-US" sz="5500" b="0" dirty="0" err="1">
                <a:latin typeface="Bebas Neue Bold" panose="020B0606020202050201" pitchFamily="34" charset="0"/>
              </a:rPr>
              <a:t>kaaslane</a:t>
            </a:r>
            <a:r>
              <a:rPr lang="en-US" sz="5500" b="0" dirty="0">
                <a:latin typeface="Bebas Neue Bold" panose="020B0606020202050201" pitchFamily="34" charset="0"/>
              </a:rPr>
              <a:t> maatje</a:t>
            </a:r>
            <a:br>
              <a:rPr lang="en-US" sz="5500" b="0" dirty="0">
                <a:latin typeface="Bebas Neue Bold" panose="020B0606020202050201" pitchFamily="34" charset="0"/>
              </a:rPr>
            </a:br>
            <a:br>
              <a:rPr lang="en-US" sz="5500" b="0" dirty="0">
                <a:latin typeface="Bebas Neue Bold" panose="020B0606020202050201" pitchFamily="34" charset="0"/>
              </a:rPr>
            </a:br>
            <a:br>
              <a:rPr lang="en-US" sz="5500" b="0" dirty="0">
                <a:latin typeface="Bebas Neue Bold" panose="020B0606020202050201" pitchFamily="34" charset="0"/>
              </a:rPr>
            </a:br>
            <a:br>
              <a:rPr lang="en-US" sz="4500" dirty="0">
                <a:solidFill>
                  <a:srgbClr val="E52828"/>
                </a:solidFill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3670E4-A914-78EF-274E-8D947979F026}"/>
              </a:ext>
            </a:extLst>
          </p:cNvPr>
          <p:cNvSpPr txBox="1"/>
          <p:nvPr/>
        </p:nvSpPr>
        <p:spPr>
          <a:xfrm>
            <a:off x="1066236" y="56292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EE" dirty="0"/>
          </a:p>
        </p:txBody>
      </p:sp>
      <p:pic>
        <p:nvPicPr>
          <p:cNvPr id="10" name="Picture 9" descr="A picture containing font, graphics, logo, text&#10;&#10;Description automatically generated">
            <a:extLst>
              <a:ext uri="{FF2B5EF4-FFF2-40B4-BE49-F238E27FC236}">
                <a16:creationId xmlns:a16="http://schemas.microsoft.com/office/drawing/2014/main" id="{52EFCEF9-CB08-BFDD-187C-C97C2C964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37" y="171687"/>
            <a:ext cx="675621" cy="675621"/>
          </a:xfrm>
          <a:prstGeom prst="rect">
            <a:avLst/>
          </a:prstGeom>
        </p:spPr>
      </p:pic>
      <p:pic>
        <p:nvPicPr>
          <p:cNvPr id="16" name="Picture 15" descr="A white robot with blue eyes&#10;&#10;Description automatically generated">
            <a:extLst>
              <a:ext uri="{FF2B5EF4-FFF2-40B4-BE49-F238E27FC236}">
                <a16:creationId xmlns:a16="http://schemas.microsoft.com/office/drawing/2014/main" id="{985023B8-3D80-B0E9-AC95-2D1EF760B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465" y="-143715"/>
            <a:ext cx="7145429" cy="71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88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8800" y="3841200"/>
            <a:ext cx="2812941" cy="3676232"/>
          </a:xfrm>
        </p:spPr>
        <p:txBody>
          <a:bodyPr/>
          <a:lstStyle/>
          <a:p>
            <a:r>
              <a:rPr lang="en-US" sz="5500" b="0" dirty="0">
                <a:latin typeface="Bebas Neue Bold" panose="020B0606020202050201" pitchFamily="34" charset="0"/>
              </a:rPr>
              <a:t>VIDEO</a:t>
            </a:r>
            <a:br>
              <a:rPr lang="en-US" sz="5500" b="0" dirty="0">
                <a:latin typeface="Bebas Neue Bold" panose="020B0606020202050201" pitchFamily="34" charset="0"/>
              </a:rPr>
            </a:br>
            <a:r>
              <a:rPr lang="en-US" sz="5500" b="0" dirty="0" err="1">
                <a:latin typeface="Bebas Neue Bold" panose="020B0606020202050201" pitchFamily="34" charset="0"/>
              </a:rPr>
              <a:t>üritused</a:t>
            </a:r>
            <a:br>
              <a:rPr lang="en-US" sz="4500" dirty="0">
                <a:solidFill>
                  <a:srgbClr val="E52828"/>
                </a:solidFill>
              </a:rPr>
            </a:br>
            <a:br>
              <a:rPr lang="en-US" dirty="0"/>
            </a:b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051300" y="715920"/>
            <a:ext cx="7277098" cy="4424491"/>
            <a:chOff x="4917978" y="563476"/>
            <a:chExt cx="3758478" cy="3328501"/>
          </a:xfrm>
        </p:grpSpPr>
        <p:sp>
          <p:nvSpPr>
            <p:cNvPr id="7" name="Rectangle 6"/>
            <p:cNvSpPr/>
            <p:nvPr/>
          </p:nvSpPr>
          <p:spPr>
            <a:xfrm>
              <a:off x="4917978" y="563476"/>
              <a:ext cx="3758478" cy="3328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917978" y="657959"/>
              <a:ext cx="767255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3"/>
            <p:cNvSpPr txBox="1">
              <a:spLocks/>
            </p:cNvSpPr>
            <p:nvPr/>
          </p:nvSpPr>
          <p:spPr>
            <a:xfrm>
              <a:off x="5047616" y="954960"/>
              <a:ext cx="3628840" cy="25455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5000"/>
                </a:lnSpc>
                <a:spcBef>
                  <a:spcPct val="0"/>
                </a:spcBef>
                <a:buNone/>
                <a:defRPr sz="4800" b="1" i="0" kern="1200">
                  <a:solidFill>
                    <a:schemeClr val="tx1"/>
                  </a:solidFill>
                  <a:latin typeface="Bebas Neue" charset="0"/>
                  <a:ea typeface="Bebas Neue" charset="0"/>
                  <a:cs typeface="Bebas Neue" charset="0"/>
                </a:defRPr>
              </a:lvl1pPr>
            </a:lstStyle>
            <a:p>
              <a:pPr marL="457200" indent="-4572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3000" b="0" dirty="0">
                  <a:hlinkClick r:id="rId3"/>
                </a:rPr>
                <a:t>Video tartu ülikooli kliinikumis</a:t>
              </a:r>
              <a:r>
                <a:rPr lang="en-US" sz="3000" b="0" dirty="0"/>
                <a:t> </a:t>
              </a:r>
            </a:p>
            <a:p>
              <a:pPr marL="457200" indent="-4572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3000" b="0" dirty="0"/>
                <a:t>TOOTEPRESENTATSIOONID KAUBANDUSKESKUSTES</a:t>
              </a:r>
            </a:p>
            <a:p>
              <a:pPr marL="457200" indent="-4572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3000" b="0" dirty="0" err="1"/>
                <a:t>Yook</a:t>
              </a:r>
              <a:r>
                <a:rPr lang="en-US" sz="3000" b="0" dirty="0"/>
                <a:t> TEHASE AVAMINE TÜRIL</a:t>
              </a:r>
            </a:p>
            <a:p>
              <a:pPr marL="457200" indent="-4572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3000" b="0" dirty="0" err="1"/>
                <a:t>Michelini</a:t>
              </a:r>
              <a:r>
                <a:rPr lang="en-US" sz="3000" b="0" dirty="0"/>
                <a:t> </a:t>
              </a:r>
              <a:r>
                <a:rPr lang="en-US" sz="3000" b="0" dirty="0" err="1"/>
                <a:t>auhndade</a:t>
              </a:r>
              <a:r>
                <a:rPr lang="en-US" sz="3000" b="0" dirty="0"/>
                <a:t> </a:t>
              </a:r>
              <a:r>
                <a:rPr lang="en-US" sz="3000" b="0" dirty="0" err="1"/>
                <a:t>jagamine</a:t>
              </a:r>
              <a:endParaRPr lang="en-US" sz="3000" b="0" dirty="0"/>
            </a:p>
            <a:p>
              <a:pPr marL="457200" indent="-4572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3000" b="0" dirty="0"/>
                <a:t>Catering </a:t>
              </a:r>
              <a:r>
                <a:rPr lang="en-US" sz="3000" b="0" dirty="0" err="1"/>
                <a:t>techgroup</a:t>
              </a:r>
              <a:r>
                <a:rPr lang="en-US" sz="3000" b="0" dirty="0"/>
                <a:t>, TÜ </a:t>
              </a:r>
              <a:r>
                <a:rPr lang="en-US" sz="3000" b="0" dirty="0" err="1"/>
                <a:t>kliinikum</a:t>
              </a:r>
              <a:r>
                <a:rPr lang="en-US" sz="3000" b="0" dirty="0"/>
                <a:t> </a:t>
              </a:r>
            </a:p>
            <a:p>
              <a:pPr marL="457200" indent="-4572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3000" b="0" dirty="0"/>
                <a:t>Telia – </a:t>
              </a:r>
              <a:r>
                <a:rPr lang="en-US" sz="3000" b="0" dirty="0" err="1"/>
                <a:t>kliendiüritus</a:t>
              </a:r>
              <a:r>
                <a:rPr lang="en-US" sz="3000" b="0" dirty="0"/>
                <a:t> ja </a:t>
              </a:r>
              <a:r>
                <a:rPr lang="en-US" sz="3000" b="0" dirty="0" err="1"/>
                <a:t>omatöötajate</a:t>
              </a:r>
              <a:r>
                <a:rPr lang="en-US" sz="3000" b="0" dirty="0"/>
                <a:t> </a:t>
              </a:r>
              <a:r>
                <a:rPr lang="en-US" sz="3000" b="0" dirty="0" err="1"/>
                <a:t>pidu</a:t>
              </a:r>
              <a:endParaRPr lang="en-US" sz="3000" b="0" dirty="0"/>
            </a:p>
            <a:p>
              <a:pPr marL="457200" indent="-4572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3000" b="0" dirty="0" err="1"/>
                <a:t>Eas</a:t>
              </a:r>
              <a:r>
                <a:rPr lang="en-US" sz="3000" b="0" dirty="0"/>
                <a:t>-I </a:t>
              </a:r>
              <a:r>
                <a:rPr lang="en-US" sz="3000" b="0" dirty="0" err="1"/>
                <a:t>innovatsioonipäev</a:t>
              </a:r>
              <a:endParaRPr lang="en-US" sz="3000" b="0" dirty="0"/>
            </a:p>
            <a:p>
              <a:pPr marL="457200" indent="-4572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3000" b="0" dirty="0" err="1"/>
                <a:t>Gotravel</a:t>
              </a:r>
              <a:r>
                <a:rPr lang="en-US" sz="3000" b="0" dirty="0"/>
                <a:t> ja </a:t>
              </a:r>
              <a:r>
                <a:rPr lang="en-US" sz="3000" b="0" dirty="0" err="1"/>
                <a:t>tourEST</a:t>
              </a:r>
              <a:r>
                <a:rPr lang="en-US" sz="3000" b="0" dirty="0"/>
                <a:t> MESSIL JM</a:t>
              </a:r>
            </a:p>
            <a:p>
              <a:pPr marL="457200" indent="-4572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endParaRPr lang="en-US" sz="3000" b="0" dirty="0"/>
            </a:p>
            <a:p>
              <a:pPr marL="457200" indent="-4572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endParaRPr lang="en-US" sz="3000" b="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63670E4-A914-78EF-274E-8D947979F026}"/>
              </a:ext>
            </a:extLst>
          </p:cNvPr>
          <p:cNvSpPr txBox="1"/>
          <p:nvPr/>
        </p:nvSpPr>
        <p:spPr>
          <a:xfrm>
            <a:off x="1066236" y="56292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EE" dirty="0"/>
          </a:p>
        </p:txBody>
      </p:sp>
      <p:pic>
        <p:nvPicPr>
          <p:cNvPr id="10" name="Picture 9" descr="A picture containing font, graphics, logo, text&#10;&#10;Description automatically generated">
            <a:extLst>
              <a:ext uri="{FF2B5EF4-FFF2-40B4-BE49-F238E27FC236}">
                <a16:creationId xmlns:a16="http://schemas.microsoft.com/office/drawing/2014/main" id="{52EFCEF9-CB08-BFDD-187C-C97C2C964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37" y="171687"/>
            <a:ext cx="675621" cy="67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50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46BBF97-80B3-D841-8157-7C4B5507E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47" y="1160425"/>
            <a:ext cx="3455821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500" b="0" dirty="0">
                <a:latin typeface="Bebas Neue" panose="020B0606020202050201" pitchFamily="34" charset="77"/>
                <a:ea typeface="+mj-ea"/>
                <a:cs typeface="+mj-cs"/>
              </a:rPr>
              <a:t>AITÄH!</a:t>
            </a:r>
            <a:br>
              <a:rPr lang="en-US" sz="3200" dirty="0">
                <a:latin typeface="Omnes" panose="02000506040000020004" pitchFamily="2" charset="77"/>
                <a:ea typeface="+mj-ea"/>
                <a:cs typeface="+mj-cs"/>
              </a:rPr>
            </a:br>
            <a:endParaRPr lang="en-US" sz="3200" b="0" dirty="0">
              <a:latin typeface="Bebas Neue" panose="020B0606020202050201" pitchFamily="34" charset="77"/>
              <a:ea typeface="+mj-ea"/>
              <a:cs typeface="+mj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7242DC6-B748-B248-91E6-49E9A305431D}"/>
              </a:ext>
            </a:extLst>
          </p:cNvPr>
          <p:cNvSpPr txBox="1">
            <a:spLocks/>
          </p:cNvSpPr>
          <p:nvPr/>
        </p:nvSpPr>
        <p:spPr>
          <a:xfrm>
            <a:off x="536746" y="2551764"/>
            <a:ext cx="3455821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lvl="0">
              <a:lnSpc>
                <a:spcPct val="90000"/>
              </a:lnSpc>
              <a:spcAft>
                <a:spcPts val="600"/>
              </a:spcAft>
            </a:pPr>
            <a:endParaRPr lang="en-US" sz="2000" b="0" dirty="0">
              <a:latin typeface="Bebas Neue" panose="020B0606020202050201" pitchFamily="34" charset="77"/>
              <a:ea typeface="+mn-ea"/>
              <a:cs typeface="+mn-cs"/>
            </a:endParaRP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dirty="0">
              <a:latin typeface="Bebas Neue" panose="020B0606020202050201" pitchFamily="34" charset="77"/>
              <a:ea typeface="+mn-ea"/>
              <a:cs typeface="+mn-cs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000" b="0" dirty="0">
                <a:latin typeface="Bebas Neue" panose="020B0606020202050201" pitchFamily="34" charset="77"/>
                <a:ea typeface="+mn-ea"/>
                <a:cs typeface="+mn-cs"/>
              </a:rPr>
              <a:t>Jana </a:t>
            </a:r>
            <a:r>
              <a:rPr lang="en-US" sz="2000" b="0" dirty="0" err="1">
                <a:latin typeface="Bebas Neue" panose="020B0606020202050201" pitchFamily="34" charset="77"/>
                <a:ea typeface="+mn-ea"/>
                <a:cs typeface="+mn-cs"/>
              </a:rPr>
              <a:t>Valliste</a:t>
            </a:r>
            <a:endParaRPr lang="en-US" sz="2000" b="0" dirty="0">
              <a:latin typeface="Bebas Neue" panose="020B0606020202050201" pitchFamily="34" charset="77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dirty="0">
                <a:latin typeface="Bebas Neue" panose="020B0606020202050201" pitchFamily="34" charset="77"/>
                <a:ea typeface="+mn-ea"/>
                <a:cs typeface="+mn-cs"/>
              </a:rPr>
              <a:t>E-mail: </a:t>
            </a:r>
            <a:r>
              <a:rPr lang="en-US" sz="2000" b="0" dirty="0" err="1">
                <a:latin typeface="Bebas Neue" panose="020B0606020202050201" pitchFamily="34" charset="77"/>
                <a:ea typeface="+mn-ea"/>
                <a:cs typeface="+mn-cs"/>
              </a:rPr>
              <a:t>info@roborent.pRo</a:t>
            </a:r>
            <a:endParaRPr lang="en-US" sz="2000" b="0" dirty="0">
              <a:latin typeface="Bebas Neue" panose="020B0606020202050201" pitchFamily="34" charset="77"/>
              <a:ea typeface="+mn-ea"/>
              <a:cs typeface="+mn-cs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000" b="0" dirty="0">
                <a:latin typeface="Bebas Neue" panose="020B0606020202050201" pitchFamily="34" charset="77"/>
                <a:ea typeface="+mn-ea"/>
                <a:cs typeface="+mn-cs"/>
              </a:rPr>
              <a:t>Mob: 51 13 685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dirty="0">
              <a:latin typeface="Bebas Neue" panose="020B0606020202050201" pitchFamily="34" charset="77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dirty="0">
                <a:latin typeface="Bebas Neue" panose="020B0606020202050201" pitchFamily="34" charset="77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www.roborent.pro</a:t>
            </a:r>
            <a:endParaRPr lang="en-US" sz="2000" b="0" dirty="0">
              <a:latin typeface="Bebas Neue" panose="020B0606020202050201" pitchFamily="34" charset="77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dirty="0">
              <a:latin typeface="Bebas Neue" panose="020B0606020202050201" pitchFamily="34" charset="77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dirty="0">
              <a:latin typeface="Bebas Neue" panose="020B0606020202050201" pitchFamily="34" charset="77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dirty="0">
              <a:latin typeface="Bebas Neue" panose="020B0606020202050201" pitchFamily="34" charset="77"/>
              <a:ea typeface="+mn-ea"/>
              <a:cs typeface="+mn-cs"/>
            </a:endParaRPr>
          </a:p>
        </p:txBody>
      </p:sp>
      <p:pic>
        <p:nvPicPr>
          <p:cNvPr id="3" name="Picture 2" descr="A qr code with a logo&#10;&#10;Description automatically generated">
            <a:extLst>
              <a:ext uri="{FF2B5EF4-FFF2-40B4-BE49-F238E27FC236}">
                <a16:creationId xmlns:a16="http://schemas.microsoft.com/office/drawing/2014/main" id="{EE032DCC-CC04-12B7-C201-B8C9A5748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8" r="-1" b="2142"/>
          <a:stretch/>
        </p:blipFill>
        <p:spPr>
          <a:xfrm>
            <a:off x="5086726" y="10"/>
            <a:ext cx="7105273" cy="6857990"/>
          </a:xfrm>
          <a:prstGeom prst="rect">
            <a:avLst/>
          </a:prstGeom>
        </p:spPr>
      </p:pic>
      <p:pic>
        <p:nvPicPr>
          <p:cNvPr id="5" name="Picture 4" descr="A picture containing font, graphics, logo, text&#10;&#10;Description automatically generated">
            <a:extLst>
              <a:ext uri="{FF2B5EF4-FFF2-40B4-BE49-F238E27FC236}">
                <a16:creationId xmlns:a16="http://schemas.microsoft.com/office/drawing/2014/main" id="{1F7970DC-26AF-60FC-08B3-91616EDB3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37" y="171687"/>
            <a:ext cx="675621" cy="67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17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rk04 Red light color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E52828"/>
      </a:accent1>
      <a:accent2>
        <a:srgbClr val="EC4242"/>
      </a:accent2>
      <a:accent3>
        <a:srgbClr val="F05959"/>
      </a:accent3>
      <a:accent4>
        <a:srgbClr val="F27070"/>
      </a:accent4>
      <a:accent5>
        <a:srgbClr val="F68585"/>
      </a:accent5>
      <a:accent6>
        <a:srgbClr val="F99898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63456</TotalTime>
  <Words>111</Words>
  <Application>Microsoft Office PowerPoint</Application>
  <PresentationFormat>Laiekraan</PresentationFormat>
  <Paragraphs>35</Paragraphs>
  <Slides>9</Slides>
  <Notes>5</Notes>
  <HiddenSlides>0</HiddenSlides>
  <MMClips>0</MMClips>
  <ScaleCrop>false</ScaleCrop>
  <HeadingPairs>
    <vt:vector size="6" baseType="variant">
      <vt:variant>
        <vt:lpstr>Kasutatud fondid</vt:lpstr>
      </vt:variant>
      <vt:variant>
        <vt:i4>7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9</vt:i4>
      </vt:variant>
    </vt:vector>
  </HeadingPairs>
  <TitlesOfParts>
    <vt:vector size="17" baseType="lpstr">
      <vt:lpstr>Arial</vt:lpstr>
      <vt:lpstr>Bebas Neue</vt:lpstr>
      <vt:lpstr>Bebas Neue Bold</vt:lpstr>
      <vt:lpstr>Bebas Neue Regular</vt:lpstr>
      <vt:lpstr>Calibri</vt:lpstr>
      <vt:lpstr>Omnes</vt:lpstr>
      <vt:lpstr>Source Sans Pro</vt:lpstr>
      <vt:lpstr>Office Theme</vt:lpstr>
      <vt:lpstr>PowerPointi esitlus</vt:lpstr>
      <vt:lpstr>PowerPointi esitlus</vt:lpstr>
      <vt:lpstr>PowerPointi esitlus</vt:lpstr>
      <vt:lpstr>TEENINDAJARobot kettybot     </vt:lpstr>
      <vt:lpstr>   TOOTE-ESITLEJA     </vt:lpstr>
      <vt:lpstr>PowerPointi esitlus</vt:lpstr>
      <vt:lpstr>   ROBOT kaaslane maatje     </vt:lpstr>
      <vt:lpstr>VIDEO üritused  </vt:lpstr>
      <vt:lpstr>AITÄH!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HopKid</dc:title>
  <dc:creator>HopKid</dc:creator>
  <cp:lastModifiedBy>Marelle Saar</cp:lastModifiedBy>
  <cp:revision>382</cp:revision>
  <cp:lastPrinted>2016-03-30T01:29:59Z</cp:lastPrinted>
  <dcterms:created xsi:type="dcterms:W3CDTF">2016-03-16T06:48:42Z</dcterms:created>
  <dcterms:modified xsi:type="dcterms:W3CDTF">2024-11-14T09:31:38Z</dcterms:modified>
</cp:coreProperties>
</file>