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Kollektif"/>
      <p:regular r:id="rId15"/>
    </p:embeddedFont>
    <p:embeddedFont>
      <p:font typeface="Lato" panose="020F0502020204030203" pitchFamily="34" charset="0"/>
      <p:regular r:id="rId16"/>
      <p:bold r:id="rId17"/>
    </p:embeddedFont>
    <p:embeddedFont>
      <p:font typeface="Lato Bold"/>
      <p:regular r:id="rId18"/>
    </p:embeddedFont>
    <p:embeddedFont>
      <p:font typeface="Montserrat Bold"/>
      <p:regular r:id="rId19"/>
    </p:embeddedFont>
    <p:embeddedFont>
      <p:font typeface="Montserrat Ultra-Bold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1" d="100"/>
          <a:sy n="101" d="100"/>
        </p:scale>
        <p:origin x="65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085220" cy="10287000"/>
            <a:chOff x="0" y="0"/>
            <a:chExt cx="9446961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7012" r="27012"/>
            <a:stretch>
              <a:fillRect/>
            </a:stretch>
          </p:blipFill>
          <p:spPr>
            <a:xfrm>
              <a:off x="0" y="0"/>
              <a:ext cx="9446961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5134447" y="406937"/>
            <a:ext cx="2728334" cy="1243526"/>
          </a:xfrm>
          <a:custGeom>
            <a:avLst/>
            <a:gdLst/>
            <a:ahLst/>
            <a:cxnLst/>
            <a:rect l="l" t="t" r="r" b="b"/>
            <a:pathLst>
              <a:path w="2728334" h="1243526">
                <a:moveTo>
                  <a:pt x="0" y="0"/>
                </a:moveTo>
                <a:lnTo>
                  <a:pt x="2728334" y="0"/>
                </a:lnTo>
                <a:lnTo>
                  <a:pt x="2728334" y="1243526"/>
                </a:lnTo>
                <a:lnTo>
                  <a:pt x="0" y="1243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7740040" y="2641485"/>
            <a:ext cx="10222100" cy="3027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80"/>
              </a:lnSpc>
            </a:pPr>
            <a:r>
              <a:rPr lang="en-US" sz="8700" b="1" spc="1183">
                <a:solidFill>
                  <a:srgbClr val="F8F8F8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ALISE TECHNIC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40040" y="6374245"/>
            <a:ext cx="9519260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spc="208">
                <a:solidFill>
                  <a:srgbClr val="F8F8F8"/>
                </a:solidFill>
                <a:latin typeface="Kollektif"/>
                <a:ea typeface="Kollektif"/>
                <a:cs typeface="Kollektif"/>
                <a:sym typeface="Kollektif"/>
              </a:rPr>
              <a:t>DIGITEEKONNA TELGITAGUSED</a:t>
            </a:r>
          </a:p>
        </p:txBody>
      </p:sp>
      <p:sp>
        <p:nvSpPr>
          <p:cNvPr id="7" name="TextBox 7"/>
          <p:cNvSpPr txBox="1"/>
          <p:nvPr/>
        </p:nvSpPr>
        <p:spPr>
          <a:xfrm rot="5400000">
            <a:off x="-782771" y="4932679"/>
            <a:ext cx="3756291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 spc="951">
                <a:solidFill>
                  <a:srgbClr val="F8F8F8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85220" y="7051546"/>
            <a:ext cx="5164215" cy="636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0"/>
              </a:lnSpc>
              <a:spcBef>
                <a:spcPct val="0"/>
              </a:spcBef>
            </a:pPr>
            <a:r>
              <a:rPr lang="en-US" sz="3721" spc="662">
                <a:solidFill>
                  <a:srgbClr val="F8F8F8"/>
                </a:solidFill>
                <a:latin typeface="Kollektif"/>
                <a:ea typeface="Kollektif"/>
                <a:cs typeface="Kollektif"/>
                <a:sym typeface="Kollektif"/>
              </a:rPr>
              <a:t>Ingrid Jaeger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326713"/>
            <a:ext cx="18267911" cy="3853387"/>
          </a:xfrm>
          <a:custGeom>
            <a:avLst/>
            <a:gdLst/>
            <a:ahLst/>
            <a:cxnLst/>
            <a:rect l="l" t="t" r="r" b="b"/>
            <a:pathLst>
              <a:path w="18267911" h="3853387">
                <a:moveTo>
                  <a:pt x="0" y="0"/>
                </a:moveTo>
                <a:lnTo>
                  <a:pt x="18267911" y="0"/>
                </a:lnTo>
                <a:lnTo>
                  <a:pt x="18267911" y="3853388"/>
                </a:lnTo>
                <a:lnTo>
                  <a:pt x="0" y="3853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468991" flipH="1">
            <a:off x="4217445" y="6930169"/>
            <a:ext cx="1245768" cy="2354545"/>
          </a:xfrm>
          <a:custGeom>
            <a:avLst/>
            <a:gdLst/>
            <a:ahLst/>
            <a:cxnLst/>
            <a:rect l="l" t="t" r="r" b="b"/>
            <a:pathLst>
              <a:path w="1245768" h="2354545">
                <a:moveTo>
                  <a:pt x="1245769" y="0"/>
                </a:moveTo>
                <a:lnTo>
                  <a:pt x="0" y="0"/>
                </a:lnTo>
                <a:lnTo>
                  <a:pt x="0" y="2354545"/>
                </a:lnTo>
                <a:lnTo>
                  <a:pt x="1245769" y="2354545"/>
                </a:lnTo>
                <a:lnTo>
                  <a:pt x="124576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181317" y="6087773"/>
            <a:ext cx="7538262" cy="4087284"/>
          </a:xfrm>
          <a:custGeom>
            <a:avLst/>
            <a:gdLst/>
            <a:ahLst/>
            <a:cxnLst/>
            <a:rect l="l" t="t" r="r" b="b"/>
            <a:pathLst>
              <a:path w="7538262" h="4087284">
                <a:moveTo>
                  <a:pt x="0" y="0"/>
                </a:moveTo>
                <a:lnTo>
                  <a:pt x="7538262" y="0"/>
                </a:lnTo>
                <a:lnTo>
                  <a:pt x="7538262" y="4087284"/>
                </a:lnTo>
                <a:lnTo>
                  <a:pt x="0" y="40872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34" b="-83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401652"/>
            <a:ext cx="16230600" cy="1120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1"/>
              </a:lnSpc>
            </a:pPr>
            <a:r>
              <a:rPr lang="en-US" sz="6501" b="1" spc="884">
                <a:solidFill>
                  <a:srgbClr val="ED1A2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NÄIDE TEGEVUSTEST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0478" y="1798681"/>
            <a:ext cx="1981721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 spc="533" dirty="0">
                <a:solidFill>
                  <a:srgbClr val="ED1A25"/>
                </a:solidFill>
                <a:latin typeface="Lato Bold"/>
                <a:ea typeface="Lato Bold"/>
                <a:cs typeface="Lato Bold"/>
                <a:sym typeface="Lato Bold"/>
              </a:rPr>
              <a:t>ENNE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6923051"/>
            <a:ext cx="2739702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 spc="533" dirty="0">
                <a:solidFill>
                  <a:srgbClr val="ED1A25"/>
                </a:solidFill>
                <a:latin typeface="Lato Bold"/>
                <a:ea typeface="Lato Bold"/>
                <a:cs typeface="Lato Bold"/>
                <a:sym typeface="Lato Bold"/>
              </a:rPr>
              <a:t>PÄRAST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719579" y="9638722"/>
            <a:ext cx="548332" cy="47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2" b="1" spc="374">
                <a:solidFill>
                  <a:srgbClr val="ED1A2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104509" cy="10287000"/>
            <a:chOff x="0" y="0"/>
            <a:chExt cx="5472678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6683" r="36683"/>
            <a:stretch>
              <a:fillRect/>
            </a:stretch>
          </p:blipFill>
          <p:spPr>
            <a:xfrm>
              <a:off x="0" y="0"/>
              <a:ext cx="5472678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7590814" y="9638722"/>
            <a:ext cx="521810" cy="47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2" b="1" spc="374">
                <a:solidFill>
                  <a:srgbClr val="ED1A2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48883" y="2055691"/>
            <a:ext cx="13515192" cy="380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4"/>
              </a:lnSpc>
              <a:spcBef>
                <a:spcPct val="0"/>
              </a:spcBef>
            </a:pPr>
            <a:r>
              <a:rPr lang="en-US" sz="2188" spc="389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Toodete CO2 jalajälje andmete kogumine tarnijatelt, jalajälje mõõtmine ja muu ESG</a:t>
            </a:r>
          </a:p>
          <a:p>
            <a:pPr algn="l">
              <a:lnSpc>
                <a:spcPts val="3064"/>
              </a:lnSpc>
              <a:spcBef>
                <a:spcPct val="0"/>
              </a:spcBef>
            </a:pPr>
            <a:endParaRPr lang="en-US" sz="2188" spc="389">
              <a:solidFill>
                <a:srgbClr val="F8F8F8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064"/>
              </a:lnSpc>
              <a:spcBef>
                <a:spcPct val="0"/>
              </a:spcBef>
            </a:pPr>
            <a:r>
              <a:rPr lang="en-US" sz="2188" spc="389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Tarnijatele veebikeskkonna loomine, kus allkirjastada erinevaid dokumente, tarnija hindamine ja tarnija tagasiside</a:t>
            </a:r>
          </a:p>
          <a:p>
            <a:pPr algn="l">
              <a:lnSpc>
                <a:spcPts val="3064"/>
              </a:lnSpc>
              <a:spcBef>
                <a:spcPct val="0"/>
              </a:spcBef>
            </a:pPr>
            <a:endParaRPr lang="en-US" sz="2188" spc="389">
              <a:solidFill>
                <a:srgbClr val="F8F8F8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064"/>
              </a:lnSpc>
              <a:spcBef>
                <a:spcPct val="0"/>
              </a:spcBef>
            </a:pPr>
            <a:r>
              <a:rPr lang="en-US" sz="2188" spc="389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Kvaliteedikontrolli abistavad lahendused </a:t>
            </a:r>
          </a:p>
          <a:p>
            <a:pPr algn="l">
              <a:lnSpc>
                <a:spcPts val="3064"/>
              </a:lnSpc>
              <a:spcBef>
                <a:spcPct val="0"/>
              </a:spcBef>
            </a:pPr>
            <a:endParaRPr lang="en-US" sz="2188" spc="389">
              <a:solidFill>
                <a:srgbClr val="F8F8F8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064"/>
              </a:lnSpc>
              <a:spcBef>
                <a:spcPct val="0"/>
              </a:spcBef>
            </a:pPr>
            <a:r>
              <a:rPr lang="en-US" sz="2188" spc="389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Keevitusstandardist tulenevate kohustuslike dokumentide täitmine ja säilitamine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48883" y="269191"/>
            <a:ext cx="10943751" cy="93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7000" b="1" spc="952">
                <a:solidFill>
                  <a:srgbClr val="ED1A25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KUIDAS EDASI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56670"/>
            <a:ext cx="8774505" cy="1833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80"/>
              </a:lnSpc>
            </a:pPr>
            <a:r>
              <a:rPr lang="en-US" sz="10700" b="1" spc="1455">
                <a:solidFill>
                  <a:srgbClr val="ED1A25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OLULINE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892956"/>
            <a:ext cx="17083925" cy="592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09"/>
              </a:lnSpc>
            </a:pPr>
            <a:r>
              <a:rPr lang="en-US" sz="3265" spc="352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Juhatuse soov ja tugi  </a:t>
            </a:r>
          </a:p>
          <a:p>
            <a:pPr algn="l">
              <a:lnSpc>
                <a:spcPts val="5909"/>
              </a:lnSpc>
            </a:pPr>
            <a:r>
              <a:rPr lang="en-US" sz="3265" spc="352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Kompetentne Team  </a:t>
            </a:r>
          </a:p>
          <a:p>
            <a:pPr algn="l">
              <a:lnSpc>
                <a:spcPts val="5909"/>
              </a:lnSpc>
            </a:pPr>
            <a:r>
              <a:rPr lang="en-US" sz="3265" spc="352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Võimalda aega </a:t>
            </a:r>
          </a:p>
          <a:p>
            <a:pPr algn="l">
              <a:lnSpc>
                <a:spcPts val="5909"/>
              </a:lnSpc>
            </a:pPr>
            <a:r>
              <a:rPr lang="en-US" sz="3265" spc="352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Juuruta digimõtlemist ja võida enda poole “kriitiline mass”</a:t>
            </a:r>
          </a:p>
          <a:p>
            <a:pPr algn="l">
              <a:lnSpc>
                <a:spcPts val="5909"/>
              </a:lnSpc>
            </a:pPr>
            <a:r>
              <a:rPr lang="en-US" sz="3265" spc="352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Andmed -  </a:t>
            </a:r>
            <a:r>
              <a:rPr lang="en-US" sz="3265" b="1" spc="352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õiged andmed</a:t>
            </a:r>
            <a:r>
              <a:rPr lang="en-US" sz="3265" spc="352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l">
              <a:lnSpc>
                <a:spcPts val="5909"/>
              </a:lnSpc>
            </a:pPr>
            <a:r>
              <a:rPr lang="en-US" sz="3265" spc="352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Väikesed sammud ja pisikesed detailid on olulised</a:t>
            </a:r>
          </a:p>
          <a:p>
            <a:pPr algn="l">
              <a:lnSpc>
                <a:spcPts val="5909"/>
              </a:lnSpc>
            </a:pPr>
            <a:r>
              <a:rPr lang="en-US" sz="3265" spc="352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Go live alati 100%, mitte 99%  </a:t>
            </a:r>
          </a:p>
          <a:p>
            <a:pPr algn="l">
              <a:lnSpc>
                <a:spcPts val="5909"/>
              </a:lnSpc>
            </a:pPr>
            <a:r>
              <a:rPr lang="en-US" sz="3265" spc="352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Tark ei torma aga uimerdada pole ka mõtet ;) Tänane hea lahendus vananeb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524256" y="9638722"/>
            <a:ext cx="588368" cy="47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2" b="1" spc="374">
                <a:solidFill>
                  <a:srgbClr val="ED1A25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99275" y="3453947"/>
            <a:ext cx="10089449" cy="4539261"/>
          </a:xfrm>
          <a:custGeom>
            <a:avLst/>
            <a:gdLst/>
            <a:ahLst/>
            <a:cxnLst/>
            <a:rect l="l" t="t" r="r" b="b"/>
            <a:pathLst>
              <a:path w="10089449" h="4539261">
                <a:moveTo>
                  <a:pt x="0" y="0"/>
                </a:moveTo>
                <a:lnTo>
                  <a:pt x="10089450" y="0"/>
                </a:lnTo>
                <a:lnTo>
                  <a:pt x="10089450" y="4539261"/>
                </a:lnTo>
                <a:lnTo>
                  <a:pt x="0" y="4539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756747" y="819150"/>
            <a:ext cx="8774505" cy="1833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80"/>
              </a:lnSpc>
            </a:pPr>
            <a:r>
              <a:rPr lang="en-US" sz="10700" b="1" spc="1455">
                <a:solidFill>
                  <a:srgbClr val="ED1A25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AITÄH!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30811" y="8236920"/>
            <a:ext cx="11026378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 spc="569">
                <a:solidFill>
                  <a:srgbClr val="F8F8F8"/>
                </a:solidFill>
                <a:latin typeface="Lato Bold"/>
                <a:ea typeface="Lato Bold"/>
                <a:cs typeface="Lato Bold"/>
                <a:sym typeface="Lato Bold"/>
              </a:rPr>
              <a:t>SPECIALISTS IN SHEET METAL PROCESSING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00100"/>
            <a:ext cx="6788291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0"/>
              </a:lnSpc>
            </a:pPr>
            <a:r>
              <a:rPr lang="en-US" sz="12000" b="1" spc="1632">
                <a:solidFill>
                  <a:srgbClr val="ED1A25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MEIST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579515"/>
            <a:ext cx="6274445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533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Asutatud 2000 aastal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35165" y="6592569"/>
            <a:ext cx="6274445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533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Allhankena lehtmetallist tooted ja koostud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057615"/>
            <a:ext cx="6274445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533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4000 m² tootmispinda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5165" y="5819616"/>
            <a:ext cx="6274445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533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42 töötajat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5165" y="4296476"/>
            <a:ext cx="6617891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533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80% toodangust eksport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74745" y="3579515"/>
            <a:ext cx="6274445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 spc="533">
                <a:solidFill>
                  <a:srgbClr val="F8F8F8"/>
                </a:solidFill>
                <a:latin typeface="Lato Bold"/>
                <a:ea typeface="Lato Bold"/>
                <a:cs typeface="Lato Bold"/>
                <a:sym typeface="Lato Bold"/>
              </a:rPr>
              <a:t>PÕHILISED KLIENDID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74745" y="4214086"/>
            <a:ext cx="6274445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 spc="533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masinaehitus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 spc="533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tööstusseadmed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 spc="533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mööblitööstus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 spc="533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elektroonika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819343" y="9704664"/>
            <a:ext cx="315262" cy="47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2" b="1" spc="374">
                <a:solidFill>
                  <a:srgbClr val="ED1A2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147" r="-602" b="-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498851" y="4445576"/>
            <a:ext cx="15290298" cy="1979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spc="676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Ettevõtte strateegias on olulisel kohal tootmis-ja äriprotsesside digitaliseerimine ja tootmise automatiseerimine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809752" y="9774555"/>
            <a:ext cx="23113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b="1" spc="427">
                <a:solidFill>
                  <a:srgbClr val="ED1A25"/>
                </a:solidFill>
                <a:latin typeface="Lato Bold"/>
                <a:ea typeface="Lato Bold"/>
                <a:cs typeface="Lato Bold"/>
                <a:sym typeface="Lato Bold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214413" cy="10287000"/>
            <a:chOff x="0" y="0"/>
            <a:chExt cx="5619217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9426" r="19426"/>
            <a:stretch>
              <a:fillRect/>
            </a:stretch>
          </p:blipFill>
          <p:spPr>
            <a:xfrm>
              <a:off x="0" y="0"/>
              <a:ext cx="5619217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4480921" y="563111"/>
            <a:ext cx="13337271" cy="165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6300" b="1" spc="856">
                <a:solidFill>
                  <a:srgbClr val="ED1A25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KUIDAS DIGIMÕTLEMINE ALGUSE SAI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97716" y="3380640"/>
            <a:ext cx="10567501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b="1" spc="533">
                <a:solidFill>
                  <a:srgbClr val="F8F8F8"/>
                </a:solidFill>
                <a:latin typeface="Lato Bold"/>
                <a:ea typeface="Lato Bold"/>
                <a:cs typeface="Lato Bold"/>
                <a:sym typeface="Lato Bold"/>
              </a:rPr>
              <a:t>TEADSIME, ET ESINEB RAISKAMIST, AGA KUS TÄPSELT?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97716" y="4831035"/>
            <a:ext cx="11903682" cy="4758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1"/>
              </a:lnSpc>
            </a:pP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Liikumine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andmesisestus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otsimine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, e-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mailide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saatmine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küsimine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l">
              <a:lnSpc>
                <a:spcPts val="3371"/>
              </a:lnSpc>
            </a:pPr>
            <a:endParaRPr lang="en-US" sz="2593" spc="386" dirty="0">
              <a:solidFill>
                <a:srgbClr val="F8F8F8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371"/>
              </a:lnSpc>
            </a:pP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Klientide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3" b="1" spc="386" dirty="0" err="1">
                <a:solidFill>
                  <a:srgbClr val="F8F8F8"/>
                </a:solidFill>
                <a:latin typeface="Lato Bold"/>
                <a:ea typeface="Lato Bold"/>
                <a:cs typeface="Lato Bold"/>
                <a:sym typeface="Lato Bold"/>
              </a:rPr>
              <a:t>ootused</a:t>
            </a:r>
            <a:r>
              <a:rPr lang="en-US" sz="2593" b="1" spc="386" dirty="0">
                <a:solidFill>
                  <a:srgbClr val="F8F8F8"/>
                </a:solidFill>
                <a:latin typeface="Lato Bold"/>
                <a:ea typeface="Lato Bold"/>
                <a:cs typeface="Lato Bold"/>
                <a:sym typeface="Lato Bold"/>
              </a:rPr>
              <a:t> on </a:t>
            </a:r>
            <a:r>
              <a:rPr lang="en-US" sz="2593" b="1" spc="386" dirty="0" err="1">
                <a:solidFill>
                  <a:srgbClr val="F8F8F8"/>
                </a:solidFill>
                <a:latin typeface="Lato Bold"/>
                <a:ea typeface="Lato Bold"/>
                <a:cs typeface="Lato Bold"/>
                <a:sym typeface="Lato Bold"/>
              </a:rPr>
              <a:t>muutunud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 -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väikesed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partiid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kiired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tarneajad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keerukamad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 tooted,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standardite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nõuded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algn="l">
              <a:lnSpc>
                <a:spcPts val="3371"/>
              </a:lnSpc>
            </a:pPr>
            <a:endParaRPr lang="en-US" sz="2593" spc="386" dirty="0">
              <a:solidFill>
                <a:srgbClr val="F8F8F8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371"/>
              </a:lnSpc>
            </a:pP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Suur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ajakulu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 – hinnapakkumise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tegemisel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tootmise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ettevamistusel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tarnete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õigeaegse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saatmisega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kvaliteediprobleemidega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tegelemisel</a:t>
            </a:r>
            <a:endParaRPr lang="en-US" sz="2593" spc="386" dirty="0">
              <a:solidFill>
                <a:srgbClr val="F8F8F8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371"/>
              </a:lnSpc>
            </a:pPr>
            <a:endParaRPr lang="en-US" sz="2593" spc="386" dirty="0">
              <a:solidFill>
                <a:srgbClr val="F8F8F8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371"/>
              </a:lnSpc>
            </a:pP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Tööjõud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 - Me pole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enam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noortele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93" spc="386" dirty="0" err="1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atraktiivsed</a:t>
            </a:r>
            <a:r>
              <a:rPr lang="en-US" sz="2593" spc="386" dirty="0">
                <a:solidFill>
                  <a:srgbClr val="F8F8F8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818193" y="9629197"/>
            <a:ext cx="315262" cy="47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2" b="1" spc="374">
                <a:solidFill>
                  <a:srgbClr val="ED1A25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324316" cy="10287000"/>
            <a:chOff x="0" y="0"/>
            <a:chExt cx="5765755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8629" r="18629"/>
            <a:stretch>
              <a:fillRect/>
            </a:stretch>
          </p:blipFill>
          <p:spPr>
            <a:xfrm>
              <a:off x="0" y="0"/>
              <a:ext cx="5765755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4593770" y="627588"/>
            <a:ext cx="13441383" cy="1626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74"/>
              </a:lnSpc>
            </a:pPr>
            <a:r>
              <a:rPr lang="en-US" sz="6274" b="1" spc="853">
                <a:solidFill>
                  <a:srgbClr val="ED1A25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KUIDAS DIGIMÕTLEMINE ALGUSE SAI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818193" y="9629197"/>
            <a:ext cx="315262" cy="47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2" b="1" spc="374">
                <a:solidFill>
                  <a:srgbClr val="ED1A25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77983" y="2206179"/>
            <a:ext cx="13186542" cy="7593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3582"/>
              </a:lnSpc>
              <a:spcBef>
                <a:spcPct val="0"/>
              </a:spcBef>
            </a:pPr>
            <a:r>
              <a:rPr lang="en-US" sz="2558" spc="455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Strateegilised eesmärgid: konkurentsivõime, laiem turuosa, kiirus, madalam hind</a:t>
            </a:r>
          </a:p>
          <a:p>
            <a:pPr algn="ctr">
              <a:lnSpc>
                <a:spcPts val="3582"/>
              </a:lnSpc>
              <a:spcBef>
                <a:spcPct val="0"/>
              </a:spcBef>
            </a:pPr>
            <a:endParaRPr lang="en-US" sz="2558" spc="455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ts val="3582"/>
              </a:lnSpc>
              <a:spcBef>
                <a:spcPct val="0"/>
              </a:spcBef>
            </a:pPr>
            <a:r>
              <a:rPr lang="en-US" sz="2558" spc="455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Tulemuslikkuse suurendamine: tootmisvõimsuse kasv, tööprotsesside kiirendamine, ressursside optimeerimine</a:t>
            </a:r>
          </a:p>
          <a:p>
            <a:pPr algn="ctr">
              <a:lnSpc>
                <a:spcPts val="3582"/>
              </a:lnSpc>
              <a:spcBef>
                <a:spcPct val="0"/>
              </a:spcBef>
            </a:pPr>
            <a:endParaRPr lang="en-US" sz="2558" spc="455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ts val="3582"/>
              </a:lnSpc>
              <a:spcBef>
                <a:spcPct val="0"/>
              </a:spcBef>
            </a:pPr>
            <a:r>
              <a:rPr lang="en-US" sz="2558" b="1" spc="455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Finantsnäitajad:</a:t>
            </a:r>
            <a:r>
              <a:rPr lang="en-US" sz="2558" spc="455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kasumlikkus, kulude kokkuhoid</a:t>
            </a:r>
          </a:p>
          <a:p>
            <a:pPr algn="ctr">
              <a:lnSpc>
                <a:spcPts val="3582"/>
              </a:lnSpc>
              <a:spcBef>
                <a:spcPct val="0"/>
              </a:spcBef>
            </a:pPr>
            <a:endParaRPr lang="en-US" sz="2558" spc="455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ts val="3582"/>
              </a:lnSpc>
              <a:spcBef>
                <a:spcPct val="0"/>
              </a:spcBef>
            </a:pPr>
            <a:r>
              <a:rPr lang="en-US" sz="2558" spc="455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Keskkonna- ja sotsiaalsed mõjud: keskkonnasäästlikkus, tööhõive tõus</a:t>
            </a:r>
          </a:p>
          <a:p>
            <a:pPr algn="ctr">
              <a:lnSpc>
                <a:spcPts val="3582"/>
              </a:lnSpc>
              <a:spcBef>
                <a:spcPct val="0"/>
              </a:spcBef>
            </a:pPr>
            <a:endParaRPr lang="en-US" sz="2558" spc="455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ts val="3582"/>
              </a:lnSpc>
              <a:spcBef>
                <a:spcPct val="0"/>
              </a:spcBef>
            </a:pPr>
            <a:r>
              <a:rPr lang="en-US" sz="2558" spc="455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Tehnoloogilised väärtused: lahenduse usaldusväärsus, kiirus, turvalisus ja kasutatavus</a:t>
            </a:r>
          </a:p>
          <a:p>
            <a:pPr algn="ctr">
              <a:lnSpc>
                <a:spcPts val="3582"/>
              </a:lnSpc>
              <a:spcBef>
                <a:spcPct val="0"/>
              </a:spcBef>
            </a:pPr>
            <a:endParaRPr lang="en-US" sz="2558" spc="455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ts val="3582"/>
              </a:lnSpc>
              <a:spcBef>
                <a:spcPct val="0"/>
              </a:spcBef>
            </a:pPr>
            <a:r>
              <a:rPr lang="en-US" sz="2558" spc="455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Me ei tahtnud Digirongist maha jääda!</a:t>
            </a:r>
          </a:p>
          <a:p>
            <a:pPr algn="ctr">
              <a:lnSpc>
                <a:spcPts val="3582"/>
              </a:lnSpc>
              <a:spcBef>
                <a:spcPct val="0"/>
              </a:spcBef>
            </a:pPr>
            <a:endParaRPr lang="en-US" sz="2558" spc="455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" r="-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74517" y="7905402"/>
            <a:ext cx="524969" cy="524969"/>
          </a:xfrm>
          <a:custGeom>
            <a:avLst/>
            <a:gdLst/>
            <a:ahLst/>
            <a:cxnLst/>
            <a:rect l="l" t="t" r="r" b="b"/>
            <a:pathLst>
              <a:path w="524969" h="524969">
                <a:moveTo>
                  <a:pt x="0" y="0"/>
                </a:moveTo>
                <a:lnTo>
                  <a:pt x="524969" y="0"/>
                </a:lnTo>
                <a:lnTo>
                  <a:pt x="524969" y="524969"/>
                </a:lnTo>
                <a:lnTo>
                  <a:pt x="0" y="5249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471461" y="6935238"/>
            <a:ext cx="524969" cy="524969"/>
          </a:xfrm>
          <a:custGeom>
            <a:avLst/>
            <a:gdLst/>
            <a:ahLst/>
            <a:cxnLst/>
            <a:rect l="l" t="t" r="r" b="b"/>
            <a:pathLst>
              <a:path w="524969" h="524969">
                <a:moveTo>
                  <a:pt x="0" y="0"/>
                </a:moveTo>
                <a:lnTo>
                  <a:pt x="524969" y="0"/>
                </a:lnTo>
                <a:lnTo>
                  <a:pt x="524969" y="524969"/>
                </a:lnTo>
                <a:lnTo>
                  <a:pt x="0" y="5249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961677" y="6224935"/>
            <a:ext cx="524969" cy="524969"/>
          </a:xfrm>
          <a:custGeom>
            <a:avLst/>
            <a:gdLst/>
            <a:ahLst/>
            <a:cxnLst/>
            <a:rect l="l" t="t" r="r" b="b"/>
            <a:pathLst>
              <a:path w="524969" h="524969">
                <a:moveTo>
                  <a:pt x="0" y="0"/>
                </a:moveTo>
                <a:lnTo>
                  <a:pt x="524970" y="0"/>
                </a:lnTo>
                <a:lnTo>
                  <a:pt x="524970" y="524969"/>
                </a:lnTo>
                <a:lnTo>
                  <a:pt x="0" y="5249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8465165" y="5519963"/>
            <a:ext cx="524969" cy="524969"/>
          </a:xfrm>
          <a:custGeom>
            <a:avLst/>
            <a:gdLst/>
            <a:ahLst/>
            <a:cxnLst/>
            <a:rect l="l" t="t" r="r" b="b"/>
            <a:pathLst>
              <a:path w="524969" h="524969">
                <a:moveTo>
                  <a:pt x="0" y="0"/>
                </a:moveTo>
                <a:lnTo>
                  <a:pt x="524970" y="0"/>
                </a:lnTo>
                <a:lnTo>
                  <a:pt x="524970" y="524970"/>
                </a:lnTo>
                <a:lnTo>
                  <a:pt x="0" y="5249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434330" y="3531807"/>
            <a:ext cx="524969" cy="524969"/>
          </a:xfrm>
          <a:custGeom>
            <a:avLst/>
            <a:gdLst/>
            <a:ahLst/>
            <a:cxnLst/>
            <a:rect l="l" t="t" r="r" b="b"/>
            <a:pathLst>
              <a:path w="524969" h="524969">
                <a:moveTo>
                  <a:pt x="0" y="0"/>
                </a:moveTo>
                <a:lnTo>
                  <a:pt x="524970" y="0"/>
                </a:lnTo>
                <a:lnTo>
                  <a:pt x="524970" y="524969"/>
                </a:lnTo>
                <a:lnTo>
                  <a:pt x="0" y="5249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019064" y="4497552"/>
            <a:ext cx="524969" cy="524969"/>
          </a:xfrm>
          <a:custGeom>
            <a:avLst/>
            <a:gdLst/>
            <a:ahLst/>
            <a:cxnLst/>
            <a:rect l="l" t="t" r="r" b="b"/>
            <a:pathLst>
              <a:path w="524969" h="524969">
                <a:moveTo>
                  <a:pt x="0" y="0"/>
                </a:moveTo>
                <a:lnTo>
                  <a:pt x="524970" y="0"/>
                </a:lnTo>
                <a:lnTo>
                  <a:pt x="524970" y="524970"/>
                </a:lnTo>
                <a:lnTo>
                  <a:pt x="0" y="5249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7285394">
            <a:off x="2315725" y="6781067"/>
            <a:ext cx="475624" cy="1492153"/>
          </a:xfrm>
          <a:custGeom>
            <a:avLst/>
            <a:gdLst/>
            <a:ahLst/>
            <a:cxnLst/>
            <a:rect l="l" t="t" r="r" b="b"/>
            <a:pathLst>
              <a:path w="475624" h="1492153">
                <a:moveTo>
                  <a:pt x="0" y="0"/>
                </a:moveTo>
                <a:lnTo>
                  <a:pt x="475624" y="0"/>
                </a:lnTo>
                <a:lnTo>
                  <a:pt x="475624" y="1492153"/>
                </a:lnTo>
                <a:lnTo>
                  <a:pt x="0" y="14921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753940" y="257805"/>
            <a:ext cx="16230600" cy="205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b="1" spc="1632">
                <a:solidFill>
                  <a:srgbClr val="ED1A2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DIGITEEKOND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0339" y="8458946"/>
            <a:ext cx="2300144" cy="596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6"/>
              </a:lnSpc>
            </a:pPr>
            <a:r>
              <a:rPr lang="en-US" sz="3490" b="1" spc="474">
                <a:solidFill>
                  <a:srgbClr val="2E2E2E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2021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1784782" y="9322652"/>
            <a:ext cx="6748728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427">
                <a:solidFill>
                  <a:srgbClr val="2E2E2E"/>
                </a:solidFill>
                <a:latin typeface="Lato"/>
                <a:ea typeface="Lato"/>
                <a:cs typeface="Lato"/>
                <a:sym typeface="Lato"/>
              </a:rPr>
              <a:t>Digitaliseerimise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spc="427">
                <a:solidFill>
                  <a:srgbClr val="2E2E2E"/>
                </a:solidFill>
                <a:latin typeface="Lato"/>
                <a:ea typeface="Lato"/>
                <a:cs typeface="Lato"/>
                <a:sym typeface="Lato"/>
              </a:rPr>
              <a:t>Meistriklass (EIS)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73706" y="7573928"/>
            <a:ext cx="2300144" cy="596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6"/>
              </a:lnSpc>
            </a:pPr>
            <a:r>
              <a:rPr lang="en-US" sz="3490" b="1" spc="474">
                <a:solidFill>
                  <a:srgbClr val="2E2E2E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2022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8796" y="8382746"/>
            <a:ext cx="6748728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427">
                <a:solidFill>
                  <a:srgbClr val="2E2E2E"/>
                </a:solidFill>
                <a:latin typeface="Lato"/>
                <a:ea typeface="Lato"/>
                <a:cs typeface="Lato"/>
                <a:sym typeface="Lato"/>
              </a:rPr>
              <a:t>Digitaliseerimise</a:t>
            </a:r>
          </a:p>
          <a:p>
            <a:pPr algn="ctr">
              <a:lnSpc>
                <a:spcPts val="3360"/>
              </a:lnSpc>
            </a:pPr>
            <a:r>
              <a:rPr lang="en-US" sz="2400" spc="427">
                <a:solidFill>
                  <a:srgbClr val="2E2E2E"/>
                </a:solidFill>
                <a:latin typeface="Lato"/>
                <a:ea typeface="Lato"/>
                <a:cs typeface="Lato"/>
                <a:sym typeface="Lato"/>
              </a:rPr>
              <a:t>teekaart (EIS)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400" spc="427">
              <a:solidFill>
                <a:srgbClr val="2E2E2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200772" y="6745537"/>
            <a:ext cx="2300144" cy="596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6"/>
              </a:lnSpc>
            </a:pPr>
            <a:r>
              <a:rPr lang="en-US" sz="3490" b="1" spc="474">
                <a:solidFill>
                  <a:srgbClr val="2E2E2E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2022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34609" y="7466367"/>
            <a:ext cx="3374364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spc="427">
                <a:solidFill>
                  <a:srgbClr val="2E2E2E"/>
                </a:solidFill>
                <a:latin typeface="Lato"/>
                <a:ea typeface="Lato"/>
                <a:cs typeface="Lato"/>
                <a:sym typeface="Lato"/>
              </a:rPr>
              <a:t>Tehnopoli AI töötuba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379726" y="6130643"/>
            <a:ext cx="2751751" cy="506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3"/>
              </a:lnSpc>
            </a:pPr>
            <a:r>
              <a:rPr lang="en-US" sz="2959" b="1" spc="402">
                <a:solidFill>
                  <a:srgbClr val="2E2E2E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2022-2024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82058" y="6614356"/>
            <a:ext cx="3374364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427">
                <a:solidFill>
                  <a:srgbClr val="2E2E2E"/>
                </a:solidFill>
                <a:latin typeface="Lato"/>
                <a:ea typeface="Lato"/>
                <a:cs typeface="Lato"/>
                <a:sym typeface="Lato"/>
              </a:rPr>
              <a:t>Digipöörde</a:t>
            </a:r>
          </a:p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spc="427">
                <a:solidFill>
                  <a:srgbClr val="2E2E2E"/>
                </a:solidFill>
                <a:latin typeface="Lato"/>
                <a:ea typeface="Lato"/>
                <a:cs typeface="Lato"/>
                <a:sym typeface="Lato"/>
              </a:rPr>
              <a:t>projekti algus (EIS)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46743" y="4029105"/>
            <a:ext cx="2300144" cy="596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6"/>
              </a:lnSpc>
            </a:pPr>
            <a:r>
              <a:rPr lang="en-US" sz="3490" b="1" spc="474">
                <a:solidFill>
                  <a:srgbClr val="2E2E2E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2023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097556" y="4748642"/>
            <a:ext cx="337436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spc="427">
                <a:solidFill>
                  <a:srgbClr val="2E2E2E"/>
                </a:solidFill>
                <a:latin typeface="Lato"/>
                <a:ea typeface="Lato"/>
                <a:cs typeface="Lato"/>
                <a:sym typeface="Lato"/>
              </a:rPr>
              <a:t>AI hackaton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31477" y="5046104"/>
            <a:ext cx="2300144" cy="596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6"/>
              </a:lnSpc>
            </a:pPr>
            <a:r>
              <a:rPr lang="en-US" sz="3490" b="1" spc="474">
                <a:solidFill>
                  <a:srgbClr val="2E2E2E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2022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31477" y="5677680"/>
            <a:ext cx="4077896" cy="2082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427">
                <a:solidFill>
                  <a:srgbClr val="2E2E2E"/>
                </a:solidFill>
                <a:latin typeface="Lato"/>
                <a:ea typeface="Lato"/>
                <a:cs typeface="Lato"/>
                <a:sym typeface="Lato"/>
              </a:rPr>
              <a:t>AI kasutuselevõtu</a:t>
            </a:r>
          </a:p>
          <a:p>
            <a:pPr algn="ctr">
              <a:lnSpc>
                <a:spcPts val="3360"/>
              </a:lnSpc>
            </a:pPr>
            <a:r>
              <a:rPr lang="en-US" sz="2400" spc="427">
                <a:solidFill>
                  <a:srgbClr val="2E2E2E"/>
                </a:solidFill>
                <a:latin typeface="Lato"/>
                <a:ea typeface="Lato"/>
                <a:cs typeface="Lato"/>
                <a:sym typeface="Lato"/>
              </a:rPr>
              <a:t>valmisoleku hinnang (AIRE)</a:t>
            </a:r>
          </a:p>
          <a:p>
            <a:pPr algn="ctr">
              <a:lnSpc>
                <a:spcPts val="3360"/>
              </a:lnSpc>
            </a:pPr>
            <a:endParaRPr lang="en-US" sz="2400" spc="427">
              <a:solidFill>
                <a:srgbClr val="2E2E2E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400" spc="427">
              <a:solidFill>
                <a:srgbClr val="2E2E2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" name="Freeform 23"/>
          <p:cNvSpPr/>
          <p:nvPr/>
        </p:nvSpPr>
        <p:spPr>
          <a:xfrm rot="-7285394">
            <a:off x="4735172" y="6003827"/>
            <a:ext cx="475624" cy="1492153"/>
          </a:xfrm>
          <a:custGeom>
            <a:avLst/>
            <a:gdLst/>
            <a:ahLst/>
            <a:cxnLst/>
            <a:rect l="l" t="t" r="r" b="b"/>
            <a:pathLst>
              <a:path w="475624" h="1492153">
                <a:moveTo>
                  <a:pt x="0" y="0"/>
                </a:moveTo>
                <a:lnTo>
                  <a:pt x="475623" y="0"/>
                </a:lnTo>
                <a:lnTo>
                  <a:pt x="475623" y="1492154"/>
                </a:lnTo>
                <a:lnTo>
                  <a:pt x="0" y="14921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7285394">
            <a:off x="7263103" y="5298856"/>
            <a:ext cx="475624" cy="1492153"/>
          </a:xfrm>
          <a:custGeom>
            <a:avLst/>
            <a:gdLst/>
            <a:ahLst/>
            <a:cxnLst/>
            <a:rect l="l" t="t" r="r" b="b"/>
            <a:pathLst>
              <a:path w="475624" h="1492153">
                <a:moveTo>
                  <a:pt x="0" y="0"/>
                </a:moveTo>
                <a:lnTo>
                  <a:pt x="475624" y="0"/>
                </a:lnTo>
                <a:lnTo>
                  <a:pt x="475624" y="1492153"/>
                </a:lnTo>
                <a:lnTo>
                  <a:pt x="0" y="14921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7467409">
            <a:off x="9664491" y="4338173"/>
            <a:ext cx="483589" cy="1517143"/>
          </a:xfrm>
          <a:custGeom>
            <a:avLst/>
            <a:gdLst/>
            <a:ahLst/>
            <a:cxnLst/>
            <a:rect l="l" t="t" r="r" b="b"/>
            <a:pathLst>
              <a:path w="483589" h="1517143">
                <a:moveTo>
                  <a:pt x="0" y="0"/>
                </a:moveTo>
                <a:lnTo>
                  <a:pt x="483590" y="0"/>
                </a:lnTo>
                <a:lnTo>
                  <a:pt x="483590" y="1517143"/>
                </a:lnTo>
                <a:lnTo>
                  <a:pt x="0" y="15171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7285394">
            <a:off x="12164122" y="3326400"/>
            <a:ext cx="475624" cy="1492153"/>
          </a:xfrm>
          <a:custGeom>
            <a:avLst/>
            <a:gdLst/>
            <a:ahLst/>
            <a:cxnLst/>
            <a:rect l="l" t="t" r="r" b="b"/>
            <a:pathLst>
              <a:path w="475624" h="1492153">
                <a:moveTo>
                  <a:pt x="0" y="0"/>
                </a:moveTo>
                <a:lnTo>
                  <a:pt x="475623" y="0"/>
                </a:lnTo>
                <a:lnTo>
                  <a:pt x="475623" y="1492153"/>
                </a:lnTo>
                <a:lnTo>
                  <a:pt x="0" y="14921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17875634" y="9670941"/>
            <a:ext cx="315262" cy="473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2" b="1" spc="374">
                <a:solidFill>
                  <a:srgbClr val="ED1A2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</a:t>
            </a:r>
          </a:p>
        </p:txBody>
      </p:sp>
      <p:sp>
        <p:nvSpPr>
          <p:cNvPr id="28" name="Freeform 28"/>
          <p:cNvSpPr/>
          <p:nvPr/>
        </p:nvSpPr>
        <p:spPr>
          <a:xfrm>
            <a:off x="16316510" y="2661716"/>
            <a:ext cx="524969" cy="524969"/>
          </a:xfrm>
          <a:custGeom>
            <a:avLst/>
            <a:gdLst/>
            <a:ahLst/>
            <a:cxnLst/>
            <a:rect l="l" t="t" r="r" b="b"/>
            <a:pathLst>
              <a:path w="524969" h="524969">
                <a:moveTo>
                  <a:pt x="0" y="0"/>
                </a:moveTo>
                <a:lnTo>
                  <a:pt x="524970" y="0"/>
                </a:lnTo>
                <a:lnTo>
                  <a:pt x="524970" y="524970"/>
                </a:lnTo>
                <a:lnTo>
                  <a:pt x="0" y="5249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15428923" y="3159015"/>
            <a:ext cx="2300144" cy="596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6"/>
              </a:lnSpc>
            </a:pPr>
            <a:r>
              <a:rPr lang="en-US" sz="3490" b="1" spc="474">
                <a:solidFill>
                  <a:srgbClr val="2E2E2E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2024</a:t>
            </a:r>
          </a:p>
        </p:txBody>
      </p:sp>
      <p:sp>
        <p:nvSpPr>
          <p:cNvPr id="30" name="Freeform 30"/>
          <p:cNvSpPr/>
          <p:nvPr/>
        </p:nvSpPr>
        <p:spPr>
          <a:xfrm rot="-7285394">
            <a:off x="15046302" y="2456309"/>
            <a:ext cx="475624" cy="1492153"/>
          </a:xfrm>
          <a:custGeom>
            <a:avLst/>
            <a:gdLst/>
            <a:ahLst/>
            <a:cxnLst/>
            <a:rect l="l" t="t" r="r" b="b"/>
            <a:pathLst>
              <a:path w="475624" h="1492153">
                <a:moveTo>
                  <a:pt x="0" y="0"/>
                </a:moveTo>
                <a:lnTo>
                  <a:pt x="475624" y="0"/>
                </a:lnTo>
                <a:lnTo>
                  <a:pt x="475624" y="1492153"/>
                </a:lnTo>
                <a:lnTo>
                  <a:pt x="0" y="14921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4523473" y="3737141"/>
            <a:ext cx="3799204" cy="133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572" spc="457">
                <a:solidFill>
                  <a:srgbClr val="2E2E2E"/>
                </a:solidFill>
                <a:latin typeface="Lato"/>
                <a:ea typeface="Lato"/>
                <a:cs typeface="Lato"/>
                <a:sym typeface="Lato"/>
              </a:rPr>
              <a:t>Digipöörde projekti (EIS) lõpp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2572" spc="457">
                <a:solidFill>
                  <a:srgbClr val="2E2E2E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</p:txBody>
      </p:sp>
      <p:sp>
        <p:nvSpPr>
          <p:cNvPr id="32" name="Freeform 32"/>
          <p:cNvSpPr/>
          <p:nvPr/>
        </p:nvSpPr>
        <p:spPr>
          <a:xfrm rot="-7285394">
            <a:off x="17289547" y="1491458"/>
            <a:ext cx="475624" cy="1492153"/>
          </a:xfrm>
          <a:custGeom>
            <a:avLst/>
            <a:gdLst/>
            <a:ahLst/>
            <a:cxnLst/>
            <a:rect l="l" t="t" r="r" b="b"/>
            <a:pathLst>
              <a:path w="475624" h="1492153">
                <a:moveTo>
                  <a:pt x="0" y="0"/>
                </a:moveTo>
                <a:lnTo>
                  <a:pt x="475624" y="0"/>
                </a:lnTo>
                <a:lnTo>
                  <a:pt x="475624" y="1492153"/>
                </a:lnTo>
                <a:lnTo>
                  <a:pt x="0" y="14921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" r="-1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7285394">
            <a:off x="873127" y="2040595"/>
            <a:ext cx="527057" cy="1653512"/>
          </a:xfrm>
          <a:custGeom>
            <a:avLst/>
            <a:gdLst/>
            <a:ahLst/>
            <a:cxnLst/>
            <a:rect l="l" t="t" r="r" b="b"/>
            <a:pathLst>
              <a:path w="527057" h="1653512">
                <a:moveTo>
                  <a:pt x="0" y="0"/>
                </a:moveTo>
                <a:lnTo>
                  <a:pt x="527057" y="0"/>
                </a:lnTo>
                <a:lnTo>
                  <a:pt x="527057" y="1653512"/>
                </a:lnTo>
                <a:lnTo>
                  <a:pt x="0" y="16535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51174" y="3436340"/>
          <a:ext cx="17046189" cy="4899034"/>
        </p:xfrm>
        <a:graphic>
          <a:graphicData uri="http://schemas.openxmlformats.org/drawingml/2006/table">
            <a:tbl>
              <a:tblPr/>
              <a:tblGrid>
                <a:gridCol w="6233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5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9063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33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SOETANUD 4 ERINEVAT SEADET/SEADMETE SÜSTEEMI KOOS DIGILAHENDUSEGA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33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7 ERINEVAT DIGILAHENDUST </a:t>
                      </a:r>
                      <a:r>
                        <a:rPr lang="en-US" sz="2400" b="1" u="none" strike="noStrike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335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400" b="1" u="none" strike="noStrike">
                          <a:solidFill>
                            <a:srgbClr val="FFFFFF"/>
                          </a:solidFill>
                          <a:latin typeface="Lato Bold"/>
                          <a:ea typeface="Lato Bold"/>
                          <a:cs typeface="Lato Bold"/>
                          <a:sym typeface="Lato Bold"/>
                        </a:rPr>
                        <a:t>EKSPERTNÕUSTAMINE JA KOOLITUSED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8397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Vertikaalsed automaatlaod 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Tahvelarvutid tootmises (paberivaba raporteerimine)</a:t>
                      </a:r>
                    </a:p>
                    <a:p>
                      <a:pPr algn="l">
                        <a:lnSpc>
                          <a:spcPts val="3359"/>
                        </a:lnSpc>
                        <a:spcBef>
                          <a:spcPct val="0"/>
                        </a:spcBef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Läbipääsusüsteemid ja AI võimekusega kaamerad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Tootmise ettevalmistus</a:t>
                      </a:r>
                      <a:endParaRPr lang="en-US" sz="1100"/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Tellimuste sissevool</a:t>
                      </a:r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Tööajaarvestus, tööohutus</a:t>
                      </a:r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Raamatupidamine </a:t>
                      </a:r>
                    </a:p>
                    <a:p>
                      <a:pPr algn="l">
                        <a:lnSpc>
                          <a:spcPts val="3359"/>
                        </a:lnSpc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Juhtimisüsteemide digitaliseerimine</a:t>
                      </a:r>
                    </a:p>
                    <a:p>
                      <a:pPr algn="l">
                        <a:lnSpc>
                          <a:spcPts val="3359"/>
                        </a:lnSpc>
                        <a:spcBef>
                          <a:spcPct val="0"/>
                        </a:spcBef>
                      </a:pPr>
                      <a:endParaRPr lang="en-US" sz="240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ERP süsteemi reboot ja arendamine</a:t>
                      </a:r>
                      <a:endParaRPr lang="en-US" sz="1100"/>
                    </a:p>
                    <a:p>
                      <a:pPr marL="0" lvl="0" indent="0" algn="l">
                        <a:lnSpc>
                          <a:spcPts val="3359"/>
                        </a:lnSpc>
                        <a:spcBef>
                          <a:spcPct val="0"/>
                        </a:spcBef>
                      </a:pPr>
                      <a:r>
                        <a:rPr lang="en-US" sz="2400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Küberturvalisuse audit  </a:t>
                      </a:r>
                    </a:p>
                  </a:txBody>
                  <a:tcPr marL="190500" marR="190500" marT="190500" marB="19050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293760" y="666073"/>
            <a:ext cx="17581874" cy="243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 spc="951">
                <a:solidFill>
                  <a:srgbClr val="ED1A2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MIDA OLEME TEINUD 3 AASTA JOOKSUL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875634" y="9711997"/>
            <a:ext cx="315262" cy="47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2" b="1" spc="374">
                <a:solidFill>
                  <a:srgbClr val="ED1A2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796" y="208817"/>
            <a:ext cx="18288000" cy="2869954"/>
            <a:chOff x="0" y="0"/>
            <a:chExt cx="24384000" cy="382660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8222" b="38222"/>
            <a:stretch>
              <a:fillRect/>
            </a:stretch>
          </p:blipFill>
          <p:spPr>
            <a:xfrm>
              <a:off x="0" y="0"/>
              <a:ext cx="24384000" cy="3826606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11796" y="3820052"/>
            <a:ext cx="18044791" cy="5028169"/>
          </a:xfrm>
          <a:custGeom>
            <a:avLst/>
            <a:gdLst/>
            <a:ahLst/>
            <a:cxnLst/>
            <a:rect l="l" t="t" r="r" b="b"/>
            <a:pathLst>
              <a:path w="18044791" h="5028169">
                <a:moveTo>
                  <a:pt x="0" y="0"/>
                </a:moveTo>
                <a:lnTo>
                  <a:pt x="18044790" y="0"/>
                </a:lnTo>
                <a:lnTo>
                  <a:pt x="18044790" y="5028170"/>
                </a:lnTo>
                <a:lnTo>
                  <a:pt x="0" y="50281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97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407066" y="401652"/>
            <a:ext cx="16230600" cy="1120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1"/>
              </a:lnSpc>
            </a:pPr>
            <a:r>
              <a:rPr lang="en-US" sz="6501" b="1" spc="884">
                <a:solidFill>
                  <a:srgbClr val="ED1A2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KUIDAS   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841324" y="9638722"/>
            <a:ext cx="315262" cy="47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2" b="1" spc="374">
                <a:solidFill>
                  <a:srgbClr val="ED1A25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E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089" y="0"/>
            <a:ext cx="18288000" cy="4521613"/>
            <a:chOff x="0" y="0"/>
            <a:chExt cx="24384000" cy="602881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1445" b="31445"/>
            <a:stretch>
              <a:fillRect/>
            </a:stretch>
          </p:blipFill>
          <p:spPr>
            <a:xfrm>
              <a:off x="0" y="0"/>
              <a:ext cx="24384000" cy="6028817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2124985" y="4748396"/>
            <a:ext cx="13376721" cy="3571072"/>
          </a:xfrm>
          <a:custGeom>
            <a:avLst/>
            <a:gdLst/>
            <a:ahLst/>
            <a:cxnLst/>
            <a:rect l="l" t="t" r="r" b="b"/>
            <a:pathLst>
              <a:path w="13376721" h="3571072">
                <a:moveTo>
                  <a:pt x="0" y="0"/>
                </a:moveTo>
                <a:lnTo>
                  <a:pt x="13376721" y="0"/>
                </a:lnTo>
                <a:lnTo>
                  <a:pt x="13376721" y="3571072"/>
                </a:lnTo>
                <a:lnTo>
                  <a:pt x="0" y="3571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874835" y="8716904"/>
            <a:ext cx="16230600" cy="129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1"/>
              </a:lnSpc>
            </a:pPr>
            <a:r>
              <a:rPr lang="en-US" sz="3701" b="1" spc="503">
                <a:solidFill>
                  <a:srgbClr val="ED1A25"/>
                </a:solidFill>
                <a:latin typeface="Lato Bold"/>
                <a:ea typeface="Lato Bold"/>
                <a:cs typeface="Lato Bold"/>
                <a:sym typeface="Lato Bold"/>
              </a:rPr>
              <a:t>Rohelised esindavad uusi juurutatud lahendusi</a:t>
            </a:r>
          </a:p>
          <a:p>
            <a:pPr algn="l">
              <a:lnSpc>
                <a:spcPts val="5181"/>
              </a:lnSpc>
            </a:pPr>
            <a:endParaRPr lang="en-US" sz="3701" b="1" spc="503">
              <a:solidFill>
                <a:srgbClr val="ED1A25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797363" y="9638722"/>
            <a:ext cx="315262" cy="47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2" b="1" spc="374">
                <a:solidFill>
                  <a:srgbClr val="ED1A2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375</Words>
  <Application>Microsoft Office PowerPoint</Application>
  <PresentationFormat>Custom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Montserrat Bold</vt:lpstr>
      <vt:lpstr>Kollektif</vt:lpstr>
      <vt:lpstr>Calibri</vt:lpstr>
      <vt:lpstr>Arial</vt:lpstr>
      <vt:lpstr>Lato</vt:lpstr>
      <vt:lpstr>Lato Bold</vt:lpstr>
      <vt:lpstr>Montserrat Ultra-Bold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</dc:title>
  <cp:lastModifiedBy>Ingrid Jaeger</cp:lastModifiedBy>
  <cp:revision>2</cp:revision>
  <dcterms:created xsi:type="dcterms:W3CDTF">2006-08-16T00:00:00Z</dcterms:created>
  <dcterms:modified xsi:type="dcterms:W3CDTF">2024-11-06T09:38:54Z</dcterms:modified>
  <dc:identifier>DAFzdzBCKME</dc:identifier>
</cp:coreProperties>
</file>