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231" r:id="rId2"/>
    <p:sldId id="3188" r:id="rId3"/>
    <p:sldId id="438" r:id="rId4"/>
    <p:sldId id="3740" r:id="rId5"/>
    <p:sldId id="3758" r:id="rId6"/>
    <p:sldId id="392" r:id="rId7"/>
    <p:sldId id="412" r:id="rId8"/>
    <p:sldId id="3214" r:id="rId9"/>
    <p:sldId id="394" r:id="rId10"/>
    <p:sldId id="3204" r:id="rId11"/>
    <p:sldId id="3208" r:id="rId12"/>
    <p:sldId id="404" r:id="rId13"/>
    <p:sldId id="407" r:id="rId14"/>
    <p:sldId id="409" r:id="rId15"/>
    <p:sldId id="3191" r:id="rId16"/>
    <p:sldId id="401" r:id="rId17"/>
    <p:sldId id="3759" r:id="rId18"/>
    <p:sldId id="3741" r:id="rId19"/>
    <p:sldId id="3760" r:id="rId20"/>
    <p:sldId id="3189" r:id="rId21"/>
    <p:sldId id="3739" r:id="rId22"/>
    <p:sldId id="3761" r:id="rId23"/>
    <p:sldId id="1046" r:id="rId24"/>
    <p:sldId id="280" r:id="rId25"/>
    <p:sldId id="281" r:id="rId26"/>
    <p:sldId id="3762" r:id="rId27"/>
    <p:sldId id="285" r:id="rId28"/>
    <p:sldId id="3765" r:id="rId29"/>
    <p:sldId id="3764" r:id="rId30"/>
    <p:sldId id="3756" r:id="rId31"/>
    <p:sldId id="3749" r:id="rId32"/>
    <p:sldId id="3754" r:id="rId33"/>
    <p:sldId id="3755" r:id="rId34"/>
    <p:sldId id="3763" r:id="rId35"/>
    <p:sldId id="3230" r:id="rId36"/>
    <p:sldId id="3766" r:id="rId37"/>
    <p:sldId id="259" r:id="rId38"/>
    <p:sldId id="258" r:id="rId39"/>
    <p:sldId id="3767" r:id="rId40"/>
    <p:sldId id="261" r:id="rId41"/>
    <p:sldId id="257" r:id="rId42"/>
    <p:sldId id="3750" r:id="rId43"/>
    <p:sldId id="3768" r:id="rId44"/>
    <p:sldId id="3769" r:id="rId45"/>
    <p:sldId id="3226" r:id="rId46"/>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p:restoredTop sz="96327"/>
  </p:normalViewPr>
  <p:slideViewPr>
    <p:cSldViewPr snapToGrid="0">
      <p:cViewPr varScale="1">
        <p:scale>
          <a:sx n="145" d="100"/>
          <a:sy n="145" d="100"/>
        </p:scale>
        <p:origin x="21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roger.niitmae/Documents/Bonds/New%20Buzz%20June%202025/Webinars/PPT_excel_mar_202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raul.eamets/Documents/Satistika/Po&#771;hitabeli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raul.eamets/Documents/Satistika/ho&#771;ive%20ma&#776;a&#776;r.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raul.eamets/Documents/Satistika/monthly%20unempl%20rate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raul.eamets/Documents/Satistika/Eesti%20versus%20Leedu.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Users/roger.niitmae/Documents/Bonds/New%20Buzz%20June%202025/Webinars/PPT_excel_mar_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roger.niitmae/Documents/Bonds/New%20Buzz%20June%202025/Webinars/PPT_excel_mar_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raul.eamets/Downloads/interventions-implement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raul.eamets/Documents/Satistika/EU%20GDP%20market%20pric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raul.eamets/Documents/Satistika/EU%20GDP%20market%20pric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raul.eamets/Documents/Satistika/Consumer%20conf%20BIG%20countri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raul.eamets/Documents/Satistika/Consumer%20conf%20BIG%20countri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raul.eamets/Documents/Satistika/Consumer%20conf%20BIG%20countrie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285A"/>
                </a:solidFill>
                <a:latin typeface="Segoe UI" panose="020B0502040204020203" pitchFamily="34" charset="0"/>
                <a:ea typeface="+mn-ea"/>
                <a:cs typeface="Segoe UI" panose="020B0502040204020203" pitchFamily="34" charset="0"/>
              </a:defRPr>
            </a:pPr>
            <a:r>
              <a:rPr lang="en-US" sz="2000" b="1" i="0">
                <a:solidFill>
                  <a:srgbClr val="00285A"/>
                </a:solidFill>
                <a:latin typeface="Segoe UI" panose="020B0502040204020203" pitchFamily="34" charset="0"/>
                <a:cs typeface="Segoe UI" panose="020B0502040204020203" pitchFamily="34" charset="0"/>
              </a:rPr>
              <a:t>Varad </a:t>
            </a:r>
          </a:p>
          <a:p>
            <a:pPr>
              <a:defRPr sz="2000" b="1">
                <a:solidFill>
                  <a:srgbClr val="00285A"/>
                </a:solidFill>
                <a:latin typeface="Segoe UI" panose="020B0502040204020203" pitchFamily="34" charset="0"/>
                <a:cs typeface="Segoe UI" panose="020B0502040204020203" pitchFamily="34" charset="0"/>
              </a:defRPr>
            </a:pPr>
            <a:r>
              <a:rPr lang="en-US" sz="1200" b="1" i="0">
                <a:solidFill>
                  <a:srgbClr val="00285A"/>
                </a:solidFill>
                <a:latin typeface="Segoe UI" panose="020B0502040204020203" pitchFamily="34" charset="0"/>
                <a:cs typeface="Segoe UI" panose="020B0502040204020203" pitchFamily="34" charset="0"/>
              </a:rPr>
              <a:t>(mln €)</a:t>
            </a: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00285A"/>
              </a:solidFill>
              <a:latin typeface="Segoe UI" panose="020B0502040204020203" pitchFamily="34" charset="0"/>
              <a:ea typeface="+mn-ea"/>
              <a:cs typeface="Segoe UI" panose="020B0502040204020203" pitchFamily="34" charset="0"/>
            </a:defRPr>
          </a:pPr>
          <a:endParaRPr lang="en-EE"/>
        </a:p>
      </c:txPr>
    </c:title>
    <c:autoTitleDeleted val="0"/>
    <c:plotArea>
      <c:layout/>
      <c:barChart>
        <c:barDir val="col"/>
        <c:grouping val="clustered"/>
        <c:varyColors val="0"/>
        <c:ser>
          <c:idx val="0"/>
          <c:order val="0"/>
          <c:tx>
            <c:strRef>
              <c:f>EST!$D$3</c:f>
              <c:strCache>
                <c:ptCount val="1"/>
                <c:pt idx="0">
                  <c:v>Varad (mln €)</c:v>
                </c:pt>
              </c:strCache>
            </c:strRef>
          </c:tx>
          <c:spPr>
            <a:solidFill>
              <a:srgbClr val="0AA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285A"/>
                    </a:solidFill>
                    <a:latin typeface="Segoe UI" panose="020B0502040204020203" pitchFamily="34" charset="0"/>
                    <a:ea typeface="+mn-ea"/>
                    <a:cs typeface="Segoe UI" panose="020B0502040204020203" pitchFamily="34" charset="0"/>
                  </a:defRPr>
                </a:pPr>
                <a:endParaRPr lang="en-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EST!$D$6:$D$13</c:f>
              <c:strCache>
                <c:ptCount val="8"/>
                <c:pt idx="0">
                  <c:v>2019</c:v>
                </c:pt>
                <c:pt idx="1">
                  <c:v>2020</c:v>
                </c:pt>
                <c:pt idx="2">
                  <c:v>2021</c:v>
                </c:pt>
                <c:pt idx="3">
                  <c:v>2022</c:v>
                </c:pt>
                <c:pt idx="4">
                  <c:v>2023</c:v>
                </c:pt>
                <c:pt idx="5">
                  <c:v>2024</c:v>
                </c:pt>
                <c:pt idx="6">
                  <c:v>2025 Q2</c:v>
                </c:pt>
                <c:pt idx="7">
                  <c:v>2025 Q3</c:v>
                </c:pt>
              </c:strCache>
            </c:strRef>
          </c:cat>
          <c:val>
            <c:numRef>
              <c:f>EST!$E$6:$E$13</c:f>
              <c:numCache>
                <c:formatCode>#,##0</c:formatCode>
                <c:ptCount val="8"/>
                <c:pt idx="0">
                  <c:v>574</c:v>
                </c:pt>
                <c:pt idx="1">
                  <c:v>758</c:v>
                </c:pt>
                <c:pt idx="2">
                  <c:v>1151</c:v>
                </c:pt>
                <c:pt idx="3">
                  <c:v>1645</c:v>
                </c:pt>
                <c:pt idx="4">
                  <c:v>2287</c:v>
                </c:pt>
                <c:pt idx="5">
                  <c:v>2778</c:v>
                </c:pt>
                <c:pt idx="6">
                  <c:v>3059</c:v>
                </c:pt>
                <c:pt idx="7">
                  <c:v>3152</c:v>
                </c:pt>
              </c:numCache>
            </c:numRef>
          </c:val>
          <c:extLst>
            <c:ext xmlns:c16="http://schemas.microsoft.com/office/drawing/2014/chart" uri="{C3380CC4-5D6E-409C-BE32-E72D297353CC}">
              <c16:uniqueId val="{00000000-1387-8949-873C-59FD03FB84B3}"/>
            </c:ext>
          </c:extLst>
        </c:ser>
        <c:dLbls>
          <c:showLegendKey val="0"/>
          <c:showVal val="0"/>
          <c:showCatName val="0"/>
          <c:showSerName val="0"/>
          <c:showPercent val="0"/>
          <c:showBubbleSize val="0"/>
        </c:dLbls>
        <c:gapWidth val="75"/>
        <c:overlap val="-27"/>
        <c:axId val="1876802016"/>
        <c:axId val="1905046864"/>
      </c:barChart>
      <c:catAx>
        <c:axId val="1876802016"/>
        <c:scaling>
          <c:orientation val="minMax"/>
        </c:scaling>
        <c:delete val="0"/>
        <c:axPos val="b"/>
        <c:numFmt formatCode="General" sourceLinked="1"/>
        <c:majorTickMark val="none"/>
        <c:minorTickMark val="none"/>
        <c:tickLblPos val="nextTo"/>
        <c:spPr>
          <a:noFill/>
          <a:ln w="9525" cap="flat" cmpd="sng" algn="ctr">
            <a:solidFill>
              <a:srgbClr val="00285A"/>
            </a:solidFill>
            <a:round/>
          </a:ln>
          <a:effectLst/>
        </c:spPr>
        <c:txPr>
          <a:bodyPr rot="-60000000" spcFirstLastPara="1" vertOverflow="ellipsis" vert="horz" wrap="square" anchor="ctr" anchorCtr="1"/>
          <a:lstStyle/>
          <a:p>
            <a:pPr>
              <a:defRPr sz="1000" b="0" i="0" u="none" strike="noStrike" kern="1200" baseline="0">
                <a:solidFill>
                  <a:srgbClr val="00285A"/>
                </a:solidFill>
                <a:latin typeface="Segoe UI" panose="020B0502040204020203" pitchFamily="34" charset="0"/>
                <a:ea typeface="+mn-ea"/>
                <a:cs typeface="Segoe UI" panose="020B0502040204020203" pitchFamily="34" charset="0"/>
              </a:defRPr>
            </a:pPr>
            <a:endParaRPr lang="en-EE"/>
          </a:p>
        </c:txPr>
        <c:crossAx val="1905046864"/>
        <c:crosses val="autoZero"/>
        <c:auto val="1"/>
        <c:lblAlgn val="ctr"/>
        <c:lblOffset val="100"/>
        <c:noMultiLvlLbl val="0"/>
      </c:catAx>
      <c:valAx>
        <c:axId val="1905046864"/>
        <c:scaling>
          <c:orientation val="minMax"/>
        </c:scaling>
        <c:delete val="1"/>
        <c:axPos val="l"/>
        <c:numFmt formatCode="#,##0" sourceLinked="1"/>
        <c:majorTickMark val="none"/>
        <c:minorTickMark val="none"/>
        <c:tickLblPos val="nextTo"/>
        <c:crossAx val="18768020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'Kuine inflatsioon EU'!$A$80</c:f>
              <c:strCache>
                <c:ptCount val="1"/>
                <c:pt idx="0">
                  <c:v>Euro area </c:v>
                </c:pt>
              </c:strCache>
            </c:strRef>
          </c:tx>
          <c:spPr>
            <a:ln w="63500" cap="rnd">
              <a:solidFill>
                <a:schemeClr val="tx1"/>
              </a:solidFill>
              <a:round/>
            </a:ln>
            <a:effectLst/>
          </c:spPr>
          <c:marker>
            <c:symbol val="none"/>
          </c:marker>
          <c:cat>
            <c:strRef>
              <c:f>'Kuine inflatsioon EU'!$KK$79:$LI$79</c:f>
              <c:strCache>
                <c:ptCount val="25"/>
                <c:pt idx="0">
                  <c:v>2023-08</c:v>
                </c:pt>
                <c:pt idx="1">
                  <c:v>2023-09</c:v>
                </c:pt>
                <c:pt idx="2">
                  <c:v>2023-10</c:v>
                </c:pt>
                <c:pt idx="3">
                  <c:v>2023-11</c:v>
                </c:pt>
                <c:pt idx="4">
                  <c:v>2023-12</c:v>
                </c:pt>
                <c:pt idx="5">
                  <c:v>2024-01</c:v>
                </c:pt>
                <c:pt idx="6">
                  <c:v>2024-02</c:v>
                </c:pt>
                <c:pt idx="7">
                  <c:v>2024-03</c:v>
                </c:pt>
                <c:pt idx="8">
                  <c:v>2024-04</c:v>
                </c:pt>
                <c:pt idx="9">
                  <c:v>2024-05</c:v>
                </c:pt>
                <c:pt idx="10">
                  <c:v>2024-06</c:v>
                </c:pt>
                <c:pt idx="11">
                  <c:v>2024-07</c:v>
                </c:pt>
                <c:pt idx="12">
                  <c:v>2024-08</c:v>
                </c:pt>
                <c:pt idx="13">
                  <c:v>2024-09</c:v>
                </c:pt>
                <c:pt idx="14">
                  <c:v>2024-10</c:v>
                </c:pt>
                <c:pt idx="15">
                  <c:v>2024-11</c:v>
                </c:pt>
                <c:pt idx="16">
                  <c:v>2024-12</c:v>
                </c:pt>
                <c:pt idx="17">
                  <c:v>2025-01</c:v>
                </c:pt>
                <c:pt idx="18">
                  <c:v>2025-02</c:v>
                </c:pt>
                <c:pt idx="19">
                  <c:v>2025-03</c:v>
                </c:pt>
                <c:pt idx="20">
                  <c:v>2025-04</c:v>
                </c:pt>
                <c:pt idx="21">
                  <c:v>2025-05</c:v>
                </c:pt>
                <c:pt idx="22">
                  <c:v>2025-06</c:v>
                </c:pt>
                <c:pt idx="23">
                  <c:v>2025-07</c:v>
                </c:pt>
                <c:pt idx="24">
                  <c:v>2025-08</c:v>
                </c:pt>
              </c:strCache>
            </c:strRef>
          </c:cat>
          <c:val>
            <c:numRef>
              <c:f>'Kuine inflatsioon EU'!$KK$80:$LI$80</c:f>
              <c:numCache>
                <c:formatCode>#\ ##0.##########</c:formatCode>
                <c:ptCount val="25"/>
                <c:pt idx="0">
                  <c:v>5.2</c:v>
                </c:pt>
                <c:pt idx="1">
                  <c:v>4.3</c:v>
                </c:pt>
                <c:pt idx="2">
                  <c:v>2.9</c:v>
                </c:pt>
                <c:pt idx="3">
                  <c:v>2.4</c:v>
                </c:pt>
                <c:pt idx="4">
                  <c:v>2.9</c:v>
                </c:pt>
                <c:pt idx="5">
                  <c:v>2.8</c:v>
                </c:pt>
                <c:pt idx="6">
                  <c:v>2.6</c:v>
                </c:pt>
                <c:pt idx="7">
                  <c:v>2.4</c:v>
                </c:pt>
                <c:pt idx="8">
                  <c:v>2.4</c:v>
                </c:pt>
                <c:pt idx="9">
                  <c:v>2.6</c:v>
                </c:pt>
                <c:pt idx="10">
                  <c:v>2.5</c:v>
                </c:pt>
                <c:pt idx="11">
                  <c:v>2.6</c:v>
                </c:pt>
                <c:pt idx="12">
                  <c:v>2.2000000000000002</c:v>
                </c:pt>
                <c:pt idx="13">
                  <c:v>1.7</c:v>
                </c:pt>
                <c:pt idx="14">
                  <c:v>2</c:v>
                </c:pt>
                <c:pt idx="15">
                  <c:v>2.2000000000000002</c:v>
                </c:pt>
                <c:pt idx="16">
                  <c:v>2.4</c:v>
                </c:pt>
                <c:pt idx="17">
                  <c:v>2.5</c:v>
                </c:pt>
                <c:pt idx="18">
                  <c:v>2.2999999999999998</c:v>
                </c:pt>
                <c:pt idx="19">
                  <c:v>2.2000000000000002</c:v>
                </c:pt>
                <c:pt idx="20">
                  <c:v>2.2000000000000002</c:v>
                </c:pt>
                <c:pt idx="21">
                  <c:v>1.9</c:v>
                </c:pt>
                <c:pt idx="22">
                  <c:v>2</c:v>
                </c:pt>
                <c:pt idx="23">
                  <c:v>2</c:v>
                </c:pt>
                <c:pt idx="24">
                  <c:v>2.1</c:v>
                </c:pt>
              </c:numCache>
            </c:numRef>
          </c:val>
          <c:smooth val="0"/>
          <c:extLst>
            <c:ext xmlns:c16="http://schemas.microsoft.com/office/drawing/2014/chart" uri="{C3380CC4-5D6E-409C-BE32-E72D297353CC}">
              <c16:uniqueId val="{00000000-EC0D-2344-9DFC-D8E94CD1F8DF}"/>
            </c:ext>
          </c:extLst>
        </c:ser>
        <c:ser>
          <c:idx val="2"/>
          <c:order val="1"/>
          <c:tx>
            <c:strRef>
              <c:f>'Kuine inflatsioon EU'!$A$82</c:f>
              <c:strCache>
                <c:ptCount val="1"/>
                <c:pt idx="0">
                  <c:v>Germany</c:v>
                </c:pt>
              </c:strCache>
            </c:strRef>
          </c:tx>
          <c:spPr>
            <a:ln w="28575" cap="rnd">
              <a:solidFill>
                <a:srgbClr val="FF0000"/>
              </a:solidFill>
              <a:round/>
            </a:ln>
            <a:effectLst/>
          </c:spPr>
          <c:marker>
            <c:symbol val="none"/>
          </c:marker>
          <c:cat>
            <c:strRef>
              <c:f>'Kuine inflatsioon EU'!$KK$79:$LI$79</c:f>
              <c:strCache>
                <c:ptCount val="25"/>
                <c:pt idx="0">
                  <c:v>2023-08</c:v>
                </c:pt>
                <c:pt idx="1">
                  <c:v>2023-09</c:v>
                </c:pt>
                <c:pt idx="2">
                  <c:v>2023-10</c:v>
                </c:pt>
                <c:pt idx="3">
                  <c:v>2023-11</c:v>
                </c:pt>
                <c:pt idx="4">
                  <c:v>2023-12</c:v>
                </c:pt>
                <c:pt idx="5">
                  <c:v>2024-01</c:v>
                </c:pt>
                <c:pt idx="6">
                  <c:v>2024-02</c:v>
                </c:pt>
                <c:pt idx="7">
                  <c:v>2024-03</c:v>
                </c:pt>
                <c:pt idx="8">
                  <c:v>2024-04</c:v>
                </c:pt>
                <c:pt idx="9">
                  <c:v>2024-05</c:v>
                </c:pt>
                <c:pt idx="10">
                  <c:v>2024-06</c:v>
                </c:pt>
                <c:pt idx="11">
                  <c:v>2024-07</c:v>
                </c:pt>
                <c:pt idx="12">
                  <c:v>2024-08</c:v>
                </c:pt>
                <c:pt idx="13">
                  <c:v>2024-09</c:v>
                </c:pt>
                <c:pt idx="14">
                  <c:v>2024-10</c:v>
                </c:pt>
                <c:pt idx="15">
                  <c:v>2024-11</c:v>
                </c:pt>
                <c:pt idx="16">
                  <c:v>2024-12</c:v>
                </c:pt>
                <c:pt idx="17">
                  <c:v>2025-01</c:v>
                </c:pt>
                <c:pt idx="18">
                  <c:v>2025-02</c:v>
                </c:pt>
                <c:pt idx="19">
                  <c:v>2025-03</c:v>
                </c:pt>
                <c:pt idx="20">
                  <c:v>2025-04</c:v>
                </c:pt>
                <c:pt idx="21">
                  <c:v>2025-05</c:v>
                </c:pt>
                <c:pt idx="22">
                  <c:v>2025-06</c:v>
                </c:pt>
                <c:pt idx="23">
                  <c:v>2025-07</c:v>
                </c:pt>
                <c:pt idx="24">
                  <c:v>2025-08</c:v>
                </c:pt>
              </c:strCache>
            </c:strRef>
          </c:cat>
          <c:val>
            <c:numRef>
              <c:f>'Kuine inflatsioon EU'!$KK$82:$LI$82</c:f>
              <c:numCache>
                <c:formatCode>#\ ##0.##########</c:formatCode>
                <c:ptCount val="25"/>
                <c:pt idx="0">
                  <c:v>6.4</c:v>
                </c:pt>
                <c:pt idx="1">
                  <c:v>4.3</c:v>
                </c:pt>
                <c:pt idx="2" formatCode="#\ ##0.0">
                  <c:v>3</c:v>
                </c:pt>
                <c:pt idx="3">
                  <c:v>2.2999999999999998</c:v>
                </c:pt>
                <c:pt idx="4">
                  <c:v>3.8</c:v>
                </c:pt>
                <c:pt idx="5">
                  <c:v>3.1</c:v>
                </c:pt>
                <c:pt idx="6">
                  <c:v>2.7</c:v>
                </c:pt>
                <c:pt idx="7">
                  <c:v>2.2999999999999998</c:v>
                </c:pt>
                <c:pt idx="8">
                  <c:v>2.4</c:v>
                </c:pt>
                <c:pt idx="9">
                  <c:v>2.8</c:v>
                </c:pt>
                <c:pt idx="10">
                  <c:v>2.5</c:v>
                </c:pt>
                <c:pt idx="11">
                  <c:v>2.6</c:v>
                </c:pt>
                <c:pt idx="12">
                  <c:v>2</c:v>
                </c:pt>
                <c:pt idx="13">
                  <c:v>1.8</c:v>
                </c:pt>
                <c:pt idx="14">
                  <c:v>2.4</c:v>
                </c:pt>
                <c:pt idx="15">
                  <c:v>2.4</c:v>
                </c:pt>
                <c:pt idx="16">
                  <c:v>2.8</c:v>
                </c:pt>
                <c:pt idx="17">
                  <c:v>2.8</c:v>
                </c:pt>
                <c:pt idx="18">
                  <c:v>2.6</c:v>
                </c:pt>
                <c:pt idx="19">
                  <c:v>2.2999999999999998</c:v>
                </c:pt>
                <c:pt idx="20">
                  <c:v>2.2000000000000002</c:v>
                </c:pt>
                <c:pt idx="21">
                  <c:v>2.1</c:v>
                </c:pt>
                <c:pt idx="22">
                  <c:v>2</c:v>
                </c:pt>
                <c:pt idx="23">
                  <c:v>1.8</c:v>
                </c:pt>
                <c:pt idx="24">
                  <c:v>2.1</c:v>
                </c:pt>
              </c:numCache>
            </c:numRef>
          </c:val>
          <c:smooth val="0"/>
          <c:extLst>
            <c:ext xmlns:c16="http://schemas.microsoft.com/office/drawing/2014/chart" uri="{C3380CC4-5D6E-409C-BE32-E72D297353CC}">
              <c16:uniqueId val="{00000002-EC0D-2344-9DFC-D8E94CD1F8DF}"/>
            </c:ext>
          </c:extLst>
        </c:ser>
        <c:ser>
          <c:idx val="3"/>
          <c:order val="2"/>
          <c:tx>
            <c:strRef>
              <c:f>'Kuine inflatsioon EU'!$A$83</c:f>
              <c:strCache>
                <c:ptCount val="1"/>
                <c:pt idx="0">
                  <c:v>Estonia</c:v>
                </c:pt>
              </c:strCache>
            </c:strRef>
          </c:tx>
          <c:spPr>
            <a:ln w="50800" cap="rnd">
              <a:solidFill>
                <a:srgbClr val="00B0F0"/>
              </a:solidFill>
              <a:round/>
            </a:ln>
            <a:effectLst/>
          </c:spPr>
          <c:marker>
            <c:symbol val="none"/>
          </c:marker>
          <c:cat>
            <c:strRef>
              <c:f>'Kuine inflatsioon EU'!$KK$79:$LI$79</c:f>
              <c:strCache>
                <c:ptCount val="25"/>
                <c:pt idx="0">
                  <c:v>2023-08</c:v>
                </c:pt>
                <c:pt idx="1">
                  <c:v>2023-09</c:v>
                </c:pt>
                <c:pt idx="2">
                  <c:v>2023-10</c:v>
                </c:pt>
                <c:pt idx="3">
                  <c:v>2023-11</c:v>
                </c:pt>
                <c:pt idx="4">
                  <c:v>2023-12</c:v>
                </c:pt>
                <c:pt idx="5">
                  <c:v>2024-01</c:v>
                </c:pt>
                <c:pt idx="6">
                  <c:v>2024-02</c:v>
                </c:pt>
                <c:pt idx="7">
                  <c:v>2024-03</c:v>
                </c:pt>
                <c:pt idx="8">
                  <c:v>2024-04</c:v>
                </c:pt>
                <c:pt idx="9">
                  <c:v>2024-05</c:v>
                </c:pt>
                <c:pt idx="10">
                  <c:v>2024-06</c:v>
                </c:pt>
                <c:pt idx="11">
                  <c:v>2024-07</c:v>
                </c:pt>
                <c:pt idx="12">
                  <c:v>2024-08</c:v>
                </c:pt>
                <c:pt idx="13">
                  <c:v>2024-09</c:v>
                </c:pt>
                <c:pt idx="14">
                  <c:v>2024-10</c:v>
                </c:pt>
                <c:pt idx="15">
                  <c:v>2024-11</c:v>
                </c:pt>
                <c:pt idx="16">
                  <c:v>2024-12</c:v>
                </c:pt>
                <c:pt idx="17">
                  <c:v>2025-01</c:v>
                </c:pt>
                <c:pt idx="18">
                  <c:v>2025-02</c:v>
                </c:pt>
                <c:pt idx="19">
                  <c:v>2025-03</c:v>
                </c:pt>
                <c:pt idx="20">
                  <c:v>2025-04</c:v>
                </c:pt>
                <c:pt idx="21">
                  <c:v>2025-05</c:v>
                </c:pt>
                <c:pt idx="22">
                  <c:v>2025-06</c:v>
                </c:pt>
                <c:pt idx="23">
                  <c:v>2025-07</c:v>
                </c:pt>
                <c:pt idx="24">
                  <c:v>2025-08</c:v>
                </c:pt>
              </c:strCache>
            </c:strRef>
          </c:cat>
          <c:val>
            <c:numRef>
              <c:f>'Kuine inflatsioon EU'!$KK$83:$LI$83</c:f>
              <c:numCache>
                <c:formatCode>#\ ##0.##########</c:formatCode>
                <c:ptCount val="25"/>
                <c:pt idx="0">
                  <c:v>4.3</c:v>
                </c:pt>
                <c:pt idx="1">
                  <c:v>3.9</c:v>
                </c:pt>
                <c:pt idx="2" formatCode="#\ ##0.0">
                  <c:v>5</c:v>
                </c:pt>
                <c:pt idx="3">
                  <c:v>4.0999999999999996</c:v>
                </c:pt>
                <c:pt idx="4">
                  <c:v>4.3</c:v>
                </c:pt>
                <c:pt idx="5">
                  <c:v>5</c:v>
                </c:pt>
                <c:pt idx="6">
                  <c:v>4.4000000000000004</c:v>
                </c:pt>
                <c:pt idx="7">
                  <c:v>4.0999999999999996</c:v>
                </c:pt>
                <c:pt idx="8">
                  <c:v>3.1</c:v>
                </c:pt>
                <c:pt idx="9">
                  <c:v>3.1</c:v>
                </c:pt>
                <c:pt idx="10">
                  <c:v>2.8</c:v>
                </c:pt>
                <c:pt idx="11">
                  <c:v>3.5</c:v>
                </c:pt>
                <c:pt idx="12">
                  <c:v>3.4</c:v>
                </c:pt>
                <c:pt idx="13">
                  <c:v>3.2</c:v>
                </c:pt>
                <c:pt idx="14">
                  <c:v>4.5</c:v>
                </c:pt>
                <c:pt idx="15">
                  <c:v>3.8</c:v>
                </c:pt>
                <c:pt idx="16">
                  <c:v>4.0999999999999996</c:v>
                </c:pt>
                <c:pt idx="17">
                  <c:v>3.8</c:v>
                </c:pt>
                <c:pt idx="18">
                  <c:v>5.0999999999999996</c:v>
                </c:pt>
                <c:pt idx="19">
                  <c:v>4.3</c:v>
                </c:pt>
                <c:pt idx="20">
                  <c:v>4.4000000000000004</c:v>
                </c:pt>
                <c:pt idx="21">
                  <c:v>4.5999999999999996</c:v>
                </c:pt>
                <c:pt idx="22">
                  <c:v>5.2</c:v>
                </c:pt>
                <c:pt idx="23">
                  <c:v>5.6</c:v>
                </c:pt>
                <c:pt idx="24">
                  <c:v>6.2</c:v>
                </c:pt>
              </c:numCache>
            </c:numRef>
          </c:val>
          <c:smooth val="0"/>
          <c:extLst>
            <c:ext xmlns:c16="http://schemas.microsoft.com/office/drawing/2014/chart" uri="{C3380CC4-5D6E-409C-BE32-E72D297353CC}">
              <c16:uniqueId val="{00000003-EC0D-2344-9DFC-D8E94CD1F8DF}"/>
            </c:ext>
          </c:extLst>
        </c:ser>
        <c:ser>
          <c:idx val="4"/>
          <c:order val="3"/>
          <c:tx>
            <c:strRef>
              <c:f>'Kuine inflatsioon EU'!$A$84</c:f>
              <c:strCache>
                <c:ptCount val="1"/>
                <c:pt idx="0">
                  <c:v>Latvia</c:v>
                </c:pt>
              </c:strCache>
            </c:strRef>
          </c:tx>
          <c:spPr>
            <a:ln w="50800" cap="rnd">
              <a:solidFill>
                <a:srgbClr val="C00000"/>
              </a:solidFill>
              <a:round/>
            </a:ln>
            <a:effectLst/>
          </c:spPr>
          <c:marker>
            <c:symbol val="none"/>
          </c:marker>
          <c:cat>
            <c:strRef>
              <c:f>'Kuine inflatsioon EU'!$KK$79:$LI$79</c:f>
              <c:strCache>
                <c:ptCount val="25"/>
                <c:pt idx="0">
                  <c:v>2023-08</c:v>
                </c:pt>
                <c:pt idx="1">
                  <c:v>2023-09</c:v>
                </c:pt>
                <c:pt idx="2">
                  <c:v>2023-10</c:v>
                </c:pt>
                <c:pt idx="3">
                  <c:v>2023-11</c:v>
                </c:pt>
                <c:pt idx="4">
                  <c:v>2023-12</c:v>
                </c:pt>
                <c:pt idx="5">
                  <c:v>2024-01</c:v>
                </c:pt>
                <c:pt idx="6">
                  <c:v>2024-02</c:v>
                </c:pt>
                <c:pt idx="7">
                  <c:v>2024-03</c:v>
                </c:pt>
                <c:pt idx="8">
                  <c:v>2024-04</c:v>
                </c:pt>
                <c:pt idx="9">
                  <c:v>2024-05</c:v>
                </c:pt>
                <c:pt idx="10">
                  <c:v>2024-06</c:v>
                </c:pt>
                <c:pt idx="11">
                  <c:v>2024-07</c:v>
                </c:pt>
                <c:pt idx="12">
                  <c:v>2024-08</c:v>
                </c:pt>
                <c:pt idx="13">
                  <c:v>2024-09</c:v>
                </c:pt>
                <c:pt idx="14">
                  <c:v>2024-10</c:v>
                </c:pt>
                <c:pt idx="15">
                  <c:v>2024-11</c:v>
                </c:pt>
                <c:pt idx="16">
                  <c:v>2024-12</c:v>
                </c:pt>
                <c:pt idx="17">
                  <c:v>2025-01</c:v>
                </c:pt>
                <c:pt idx="18">
                  <c:v>2025-02</c:v>
                </c:pt>
                <c:pt idx="19">
                  <c:v>2025-03</c:v>
                </c:pt>
                <c:pt idx="20">
                  <c:v>2025-04</c:v>
                </c:pt>
                <c:pt idx="21">
                  <c:v>2025-05</c:v>
                </c:pt>
                <c:pt idx="22">
                  <c:v>2025-06</c:v>
                </c:pt>
                <c:pt idx="23">
                  <c:v>2025-07</c:v>
                </c:pt>
                <c:pt idx="24">
                  <c:v>2025-08</c:v>
                </c:pt>
              </c:strCache>
            </c:strRef>
          </c:cat>
          <c:val>
            <c:numRef>
              <c:f>'Kuine inflatsioon EU'!$KK$84:$LI$84</c:f>
              <c:numCache>
                <c:formatCode>#\ ##0.##########</c:formatCode>
                <c:ptCount val="25"/>
                <c:pt idx="0">
                  <c:v>5.6</c:v>
                </c:pt>
                <c:pt idx="1">
                  <c:v>3.6</c:v>
                </c:pt>
                <c:pt idx="2">
                  <c:v>2.2999999999999998</c:v>
                </c:pt>
                <c:pt idx="3">
                  <c:v>1.1000000000000001</c:v>
                </c:pt>
                <c:pt idx="4">
                  <c:v>0.9</c:v>
                </c:pt>
                <c:pt idx="5">
                  <c:v>1.1000000000000001</c:v>
                </c:pt>
                <c:pt idx="6">
                  <c:v>0.6</c:v>
                </c:pt>
                <c:pt idx="7">
                  <c:v>1</c:v>
                </c:pt>
                <c:pt idx="8">
                  <c:v>1.1000000000000001</c:v>
                </c:pt>
                <c:pt idx="9">
                  <c:v>0</c:v>
                </c:pt>
                <c:pt idx="10">
                  <c:v>1.5</c:v>
                </c:pt>
                <c:pt idx="11">
                  <c:v>0.8</c:v>
                </c:pt>
                <c:pt idx="12">
                  <c:v>0.9</c:v>
                </c:pt>
                <c:pt idx="13">
                  <c:v>1.6</c:v>
                </c:pt>
                <c:pt idx="14">
                  <c:v>2.1</c:v>
                </c:pt>
                <c:pt idx="15">
                  <c:v>2.2999999999999998</c:v>
                </c:pt>
                <c:pt idx="16">
                  <c:v>3.4</c:v>
                </c:pt>
                <c:pt idx="17">
                  <c:v>3.1</c:v>
                </c:pt>
                <c:pt idx="18">
                  <c:v>3.7</c:v>
                </c:pt>
                <c:pt idx="19">
                  <c:v>3.5</c:v>
                </c:pt>
                <c:pt idx="20">
                  <c:v>4</c:v>
                </c:pt>
                <c:pt idx="21">
                  <c:v>3.7</c:v>
                </c:pt>
                <c:pt idx="22">
                  <c:v>3.9</c:v>
                </c:pt>
                <c:pt idx="23">
                  <c:v>3.9</c:v>
                </c:pt>
                <c:pt idx="24">
                  <c:v>4.0999999999999996</c:v>
                </c:pt>
              </c:numCache>
            </c:numRef>
          </c:val>
          <c:smooth val="0"/>
          <c:extLst>
            <c:ext xmlns:c16="http://schemas.microsoft.com/office/drawing/2014/chart" uri="{C3380CC4-5D6E-409C-BE32-E72D297353CC}">
              <c16:uniqueId val="{00000004-EC0D-2344-9DFC-D8E94CD1F8DF}"/>
            </c:ext>
          </c:extLst>
        </c:ser>
        <c:ser>
          <c:idx val="5"/>
          <c:order val="4"/>
          <c:tx>
            <c:strRef>
              <c:f>'Kuine inflatsioon EU'!$A$85</c:f>
              <c:strCache>
                <c:ptCount val="1"/>
                <c:pt idx="0">
                  <c:v>Lithuania</c:v>
                </c:pt>
              </c:strCache>
            </c:strRef>
          </c:tx>
          <c:spPr>
            <a:ln w="50800" cap="rnd">
              <a:solidFill>
                <a:schemeClr val="accent6"/>
              </a:solidFill>
              <a:round/>
            </a:ln>
            <a:effectLst/>
          </c:spPr>
          <c:marker>
            <c:symbol val="none"/>
          </c:marker>
          <c:cat>
            <c:strRef>
              <c:f>'Kuine inflatsioon EU'!$KK$79:$LI$79</c:f>
              <c:strCache>
                <c:ptCount val="25"/>
                <c:pt idx="0">
                  <c:v>2023-08</c:v>
                </c:pt>
                <c:pt idx="1">
                  <c:v>2023-09</c:v>
                </c:pt>
                <c:pt idx="2">
                  <c:v>2023-10</c:v>
                </c:pt>
                <c:pt idx="3">
                  <c:v>2023-11</c:v>
                </c:pt>
                <c:pt idx="4">
                  <c:v>2023-12</c:v>
                </c:pt>
                <c:pt idx="5">
                  <c:v>2024-01</c:v>
                </c:pt>
                <c:pt idx="6">
                  <c:v>2024-02</c:v>
                </c:pt>
                <c:pt idx="7">
                  <c:v>2024-03</c:v>
                </c:pt>
                <c:pt idx="8">
                  <c:v>2024-04</c:v>
                </c:pt>
                <c:pt idx="9">
                  <c:v>2024-05</c:v>
                </c:pt>
                <c:pt idx="10">
                  <c:v>2024-06</c:v>
                </c:pt>
                <c:pt idx="11">
                  <c:v>2024-07</c:v>
                </c:pt>
                <c:pt idx="12">
                  <c:v>2024-08</c:v>
                </c:pt>
                <c:pt idx="13">
                  <c:v>2024-09</c:v>
                </c:pt>
                <c:pt idx="14">
                  <c:v>2024-10</c:v>
                </c:pt>
                <c:pt idx="15">
                  <c:v>2024-11</c:v>
                </c:pt>
                <c:pt idx="16">
                  <c:v>2024-12</c:v>
                </c:pt>
                <c:pt idx="17">
                  <c:v>2025-01</c:v>
                </c:pt>
                <c:pt idx="18">
                  <c:v>2025-02</c:v>
                </c:pt>
                <c:pt idx="19">
                  <c:v>2025-03</c:v>
                </c:pt>
                <c:pt idx="20">
                  <c:v>2025-04</c:v>
                </c:pt>
                <c:pt idx="21">
                  <c:v>2025-05</c:v>
                </c:pt>
                <c:pt idx="22">
                  <c:v>2025-06</c:v>
                </c:pt>
                <c:pt idx="23">
                  <c:v>2025-07</c:v>
                </c:pt>
                <c:pt idx="24">
                  <c:v>2025-08</c:v>
                </c:pt>
              </c:strCache>
            </c:strRef>
          </c:cat>
          <c:val>
            <c:numRef>
              <c:f>'Kuine inflatsioon EU'!$KK$85:$LI$85</c:f>
              <c:numCache>
                <c:formatCode>#\ ##0.##########</c:formatCode>
                <c:ptCount val="25"/>
                <c:pt idx="0">
                  <c:v>6.4</c:v>
                </c:pt>
                <c:pt idx="1">
                  <c:v>4.0999999999999996</c:v>
                </c:pt>
                <c:pt idx="2">
                  <c:v>3.1</c:v>
                </c:pt>
                <c:pt idx="3">
                  <c:v>2.2999999999999998</c:v>
                </c:pt>
                <c:pt idx="4">
                  <c:v>1.6</c:v>
                </c:pt>
                <c:pt idx="5">
                  <c:v>1.1000000000000001</c:v>
                </c:pt>
                <c:pt idx="6">
                  <c:v>1.1000000000000001</c:v>
                </c:pt>
                <c:pt idx="7">
                  <c:v>0.4</c:v>
                </c:pt>
                <c:pt idx="8">
                  <c:v>0.4</c:v>
                </c:pt>
                <c:pt idx="9">
                  <c:v>0.9</c:v>
                </c:pt>
                <c:pt idx="10">
                  <c:v>1</c:v>
                </c:pt>
                <c:pt idx="11">
                  <c:v>1.1000000000000001</c:v>
                </c:pt>
                <c:pt idx="12">
                  <c:v>0.8</c:v>
                </c:pt>
                <c:pt idx="13">
                  <c:v>0.4</c:v>
                </c:pt>
                <c:pt idx="14">
                  <c:v>0.1</c:v>
                </c:pt>
                <c:pt idx="15">
                  <c:v>1.1000000000000001</c:v>
                </c:pt>
                <c:pt idx="16">
                  <c:v>1.9</c:v>
                </c:pt>
                <c:pt idx="17">
                  <c:v>3.4</c:v>
                </c:pt>
                <c:pt idx="18">
                  <c:v>3.2</c:v>
                </c:pt>
                <c:pt idx="19">
                  <c:v>3.7</c:v>
                </c:pt>
                <c:pt idx="20">
                  <c:v>3.6</c:v>
                </c:pt>
                <c:pt idx="21">
                  <c:v>3</c:v>
                </c:pt>
                <c:pt idx="22">
                  <c:v>3.2</c:v>
                </c:pt>
                <c:pt idx="23">
                  <c:v>3.4</c:v>
                </c:pt>
                <c:pt idx="24">
                  <c:v>3.6</c:v>
                </c:pt>
              </c:numCache>
            </c:numRef>
          </c:val>
          <c:smooth val="0"/>
          <c:extLst>
            <c:ext xmlns:c16="http://schemas.microsoft.com/office/drawing/2014/chart" uri="{C3380CC4-5D6E-409C-BE32-E72D297353CC}">
              <c16:uniqueId val="{00000005-EC0D-2344-9DFC-D8E94CD1F8DF}"/>
            </c:ext>
          </c:extLst>
        </c:ser>
        <c:ser>
          <c:idx val="6"/>
          <c:order val="5"/>
          <c:tx>
            <c:strRef>
              <c:f>'Kuine inflatsioon EU'!$A$86</c:f>
              <c:strCache>
                <c:ptCount val="1"/>
                <c:pt idx="0">
                  <c:v>Netherlands</c:v>
                </c:pt>
              </c:strCache>
            </c:strRef>
          </c:tx>
          <c:spPr>
            <a:ln w="28575" cap="rnd">
              <a:solidFill>
                <a:schemeClr val="accent1">
                  <a:lumMod val="60000"/>
                </a:schemeClr>
              </a:solidFill>
              <a:round/>
            </a:ln>
            <a:effectLst/>
          </c:spPr>
          <c:marker>
            <c:symbol val="none"/>
          </c:marker>
          <c:cat>
            <c:strRef>
              <c:f>'Kuine inflatsioon EU'!$KK$79:$LI$79</c:f>
              <c:strCache>
                <c:ptCount val="25"/>
                <c:pt idx="0">
                  <c:v>2023-08</c:v>
                </c:pt>
                <c:pt idx="1">
                  <c:v>2023-09</c:v>
                </c:pt>
                <c:pt idx="2">
                  <c:v>2023-10</c:v>
                </c:pt>
                <c:pt idx="3">
                  <c:v>2023-11</c:v>
                </c:pt>
                <c:pt idx="4">
                  <c:v>2023-12</c:v>
                </c:pt>
                <c:pt idx="5">
                  <c:v>2024-01</c:v>
                </c:pt>
                <c:pt idx="6">
                  <c:v>2024-02</c:v>
                </c:pt>
                <c:pt idx="7">
                  <c:v>2024-03</c:v>
                </c:pt>
                <c:pt idx="8">
                  <c:v>2024-04</c:v>
                </c:pt>
                <c:pt idx="9">
                  <c:v>2024-05</c:v>
                </c:pt>
                <c:pt idx="10">
                  <c:v>2024-06</c:v>
                </c:pt>
                <c:pt idx="11">
                  <c:v>2024-07</c:v>
                </c:pt>
                <c:pt idx="12">
                  <c:v>2024-08</c:v>
                </c:pt>
                <c:pt idx="13">
                  <c:v>2024-09</c:v>
                </c:pt>
                <c:pt idx="14">
                  <c:v>2024-10</c:v>
                </c:pt>
                <c:pt idx="15">
                  <c:v>2024-11</c:v>
                </c:pt>
                <c:pt idx="16">
                  <c:v>2024-12</c:v>
                </c:pt>
                <c:pt idx="17">
                  <c:v>2025-01</c:v>
                </c:pt>
                <c:pt idx="18">
                  <c:v>2025-02</c:v>
                </c:pt>
                <c:pt idx="19">
                  <c:v>2025-03</c:v>
                </c:pt>
                <c:pt idx="20">
                  <c:v>2025-04</c:v>
                </c:pt>
                <c:pt idx="21">
                  <c:v>2025-05</c:v>
                </c:pt>
                <c:pt idx="22">
                  <c:v>2025-06</c:v>
                </c:pt>
                <c:pt idx="23">
                  <c:v>2025-07</c:v>
                </c:pt>
                <c:pt idx="24">
                  <c:v>2025-08</c:v>
                </c:pt>
              </c:strCache>
            </c:strRef>
          </c:cat>
          <c:val>
            <c:numRef>
              <c:f>'Kuine inflatsioon EU'!$KK$86:$LI$86</c:f>
              <c:numCache>
                <c:formatCode>#\ ##0.##########</c:formatCode>
                <c:ptCount val="25"/>
                <c:pt idx="0">
                  <c:v>3.4</c:v>
                </c:pt>
                <c:pt idx="1">
                  <c:v>-0.3</c:v>
                </c:pt>
                <c:pt idx="2" formatCode="#\ ##0.0">
                  <c:v>-1</c:v>
                </c:pt>
                <c:pt idx="3">
                  <c:v>1.4</c:v>
                </c:pt>
                <c:pt idx="4">
                  <c:v>1</c:v>
                </c:pt>
                <c:pt idx="5">
                  <c:v>3.1</c:v>
                </c:pt>
                <c:pt idx="6">
                  <c:v>2.7</c:v>
                </c:pt>
                <c:pt idx="7">
                  <c:v>3.1</c:v>
                </c:pt>
                <c:pt idx="8">
                  <c:v>2.6</c:v>
                </c:pt>
                <c:pt idx="9">
                  <c:v>2.7</c:v>
                </c:pt>
                <c:pt idx="10">
                  <c:v>3.4</c:v>
                </c:pt>
                <c:pt idx="11">
                  <c:v>3.5</c:v>
                </c:pt>
                <c:pt idx="12">
                  <c:v>3.3</c:v>
                </c:pt>
                <c:pt idx="13">
                  <c:v>3.3</c:v>
                </c:pt>
                <c:pt idx="14">
                  <c:v>3.3</c:v>
                </c:pt>
                <c:pt idx="15">
                  <c:v>3.8</c:v>
                </c:pt>
                <c:pt idx="16">
                  <c:v>3.9</c:v>
                </c:pt>
                <c:pt idx="17">
                  <c:v>3</c:v>
                </c:pt>
                <c:pt idx="18">
                  <c:v>3.5</c:v>
                </c:pt>
                <c:pt idx="19">
                  <c:v>3.4</c:v>
                </c:pt>
                <c:pt idx="20">
                  <c:v>4.0999999999999996</c:v>
                </c:pt>
                <c:pt idx="21">
                  <c:v>2.9</c:v>
                </c:pt>
                <c:pt idx="22">
                  <c:v>2.8</c:v>
                </c:pt>
                <c:pt idx="23">
                  <c:v>2.5</c:v>
                </c:pt>
                <c:pt idx="24">
                  <c:v>2.4</c:v>
                </c:pt>
              </c:numCache>
            </c:numRef>
          </c:val>
          <c:smooth val="0"/>
          <c:extLst>
            <c:ext xmlns:c16="http://schemas.microsoft.com/office/drawing/2014/chart" uri="{C3380CC4-5D6E-409C-BE32-E72D297353CC}">
              <c16:uniqueId val="{00000006-EC0D-2344-9DFC-D8E94CD1F8DF}"/>
            </c:ext>
          </c:extLst>
        </c:ser>
        <c:ser>
          <c:idx val="7"/>
          <c:order val="6"/>
          <c:tx>
            <c:strRef>
              <c:f>'Kuine inflatsioon EU'!$A$87</c:f>
              <c:strCache>
                <c:ptCount val="1"/>
                <c:pt idx="0">
                  <c:v>Finland</c:v>
                </c:pt>
              </c:strCache>
            </c:strRef>
          </c:tx>
          <c:spPr>
            <a:ln w="50800" cap="rnd">
              <a:solidFill>
                <a:schemeClr val="accent2">
                  <a:lumMod val="60000"/>
                </a:schemeClr>
              </a:solidFill>
              <a:round/>
            </a:ln>
            <a:effectLst/>
          </c:spPr>
          <c:marker>
            <c:symbol val="none"/>
          </c:marker>
          <c:cat>
            <c:strRef>
              <c:f>'Kuine inflatsioon EU'!$KK$79:$LI$79</c:f>
              <c:strCache>
                <c:ptCount val="25"/>
                <c:pt idx="0">
                  <c:v>2023-08</c:v>
                </c:pt>
                <c:pt idx="1">
                  <c:v>2023-09</c:v>
                </c:pt>
                <c:pt idx="2">
                  <c:v>2023-10</c:v>
                </c:pt>
                <c:pt idx="3">
                  <c:v>2023-11</c:v>
                </c:pt>
                <c:pt idx="4">
                  <c:v>2023-12</c:v>
                </c:pt>
                <c:pt idx="5">
                  <c:v>2024-01</c:v>
                </c:pt>
                <c:pt idx="6">
                  <c:v>2024-02</c:v>
                </c:pt>
                <c:pt idx="7">
                  <c:v>2024-03</c:v>
                </c:pt>
                <c:pt idx="8">
                  <c:v>2024-04</c:v>
                </c:pt>
                <c:pt idx="9">
                  <c:v>2024-05</c:v>
                </c:pt>
                <c:pt idx="10">
                  <c:v>2024-06</c:v>
                </c:pt>
                <c:pt idx="11">
                  <c:v>2024-07</c:v>
                </c:pt>
                <c:pt idx="12">
                  <c:v>2024-08</c:v>
                </c:pt>
                <c:pt idx="13">
                  <c:v>2024-09</c:v>
                </c:pt>
                <c:pt idx="14">
                  <c:v>2024-10</c:v>
                </c:pt>
                <c:pt idx="15">
                  <c:v>2024-11</c:v>
                </c:pt>
                <c:pt idx="16">
                  <c:v>2024-12</c:v>
                </c:pt>
                <c:pt idx="17">
                  <c:v>2025-01</c:v>
                </c:pt>
                <c:pt idx="18">
                  <c:v>2025-02</c:v>
                </c:pt>
                <c:pt idx="19">
                  <c:v>2025-03</c:v>
                </c:pt>
                <c:pt idx="20">
                  <c:v>2025-04</c:v>
                </c:pt>
                <c:pt idx="21">
                  <c:v>2025-05</c:v>
                </c:pt>
                <c:pt idx="22">
                  <c:v>2025-06</c:v>
                </c:pt>
                <c:pt idx="23">
                  <c:v>2025-07</c:v>
                </c:pt>
                <c:pt idx="24">
                  <c:v>2025-08</c:v>
                </c:pt>
              </c:strCache>
            </c:strRef>
          </c:cat>
          <c:val>
            <c:numRef>
              <c:f>'Kuine inflatsioon EU'!$KK$87:$LI$87</c:f>
              <c:numCache>
                <c:formatCode>#\ ##0.0</c:formatCode>
                <c:ptCount val="25"/>
                <c:pt idx="0" formatCode="#\ ##0.##########">
                  <c:v>3.1</c:v>
                </c:pt>
                <c:pt idx="1">
                  <c:v>3</c:v>
                </c:pt>
                <c:pt idx="2" formatCode="#\ ##0.##########">
                  <c:v>2.4</c:v>
                </c:pt>
                <c:pt idx="3" formatCode="#\ ##0.##########">
                  <c:v>0.7</c:v>
                </c:pt>
                <c:pt idx="4" formatCode="#\ ##0.##########">
                  <c:v>1.3</c:v>
                </c:pt>
                <c:pt idx="5" formatCode="#\ ##0.##########">
                  <c:v>1.1000000000000001</c:v>
                </c:pt>
                <c:pt idx="6" formatCode="#\ ##0.##########">
                  <c:v>1.1000000000000001</c:v>
                </c:pt>
                <c:pt idx="7" formatCode="#\ ##0.##########">
                  <c:v>0.6</c:v>
                </c:pt>
                <c:pt idx="8" formatCode="#\ ##0.##########">
                  <c:v>0.6</c:v>
                </c:pt>
                <c:pt idx="9" formatCode="#\ ##0.##########">
                  <c:v>0.4</c:v>
                </c:pt>
                <c:pt idx="10" formatCode="#\ ##0.##########">
                  <c:v>0.5</c:v>
                </c:pt>
                <c:pt idx="11" formatCode="#\ ##0.##########">
                  <c:v>0.5</c:v>
                </c:pt>
                <c:pt idx="12" formatCode="#\ ##0.##########">
                  <c:v>1.1000000000000001</c:v>
                </c:pt>
                <c:pt idx="13" formatCode="#\ ##0.##########">
                  <c:v>1</c:v>
                </c:pt>
                <c:pt idx="14" formatCode="#\ ##0.##########">
                  <c:v>1.5</c:v>
                </c:pt>
                <c:pt idx="15" formatCode="#\ ##0.##########">
                  <c:v>1.7</c:v>
                </c:pt>
                <c:pt idx="16" formatCode="#\ ##0.##########">
                  <c:v>1.6</c:v>
                </c:pt>
                <c:pt idx="17" formatCode="#\ ##0.##########">
                  <c:v>1.7</c:v>
                </c:pt>
                <c:pt idx="18" formatCode="#\ ##0.##########">
                  <c:v>1.5</c:v>
                </c:pt>
                <c:pt idx="19" formatCode="#\ ##0.##########">
                  <c:v>1.8</c:v>
                </c:pt>
                <c:pt idx="20" formatCode="#\ ##0.##########">
                  <c:v>1.9</c:v>
                </c:pt>
                <c:pt idx="21" formatCode="#\ ##0.##########">
                  <c:v>2</c:v>
                </c:pt>
                <c:pt idx="22" formatCode="#\ ##0.##########">
                  <c:v>1.9</c:v>
                </c:pt>
                <c:pt idx="23" formatCode="#\ ##0.##########">
                  <c:v>1.9</c:v>
                </c:pt>
                <c:pt idx="24" formatCode="#\ ##0.##########">
                  <c:v>2.8</c:v>
                </c:pt>
              </c:numCache>
            </c:numRef>
          </c:val>
          <c:smooth val="0"/>
          <c:extLst>
            <c:ext xmlns:c16="http://schemas.microsoft.com/office/drawing/2014/chart" uri="{C3380CC4-5D6E-409C-BE32-E72D297353CC}">
              <c16:uniqueId val="{00000007-EC0D-2344-9DFC-D8E94CD1F8DF}"/>
            </c:ext>
          </c:extLst>
        </c:ser>
        <c:ser>
          <c:idx val="8"/>
          <c:order val="7"/>
          <c:tx>
            <c:strRef>
              <c:f>'Kuine inflatsioon EU'!$A$88</c:f>
              <c:strCache>
                <c:ptCount val="1"/>
                <c:pt idx="0">
                  <c:v>Sweden</c:v>
                </c:pt>
              </c:strCache>
            </c:strRef>
          </c:tx>
          <c:spPr>
            <a:ln w="50800" cap="rnd">
              <a:solidFill>
                <a:schemeClr val="accent3">
                  <a:lumMod val="60000"/>
                </a:schemeClr>
              </a:solidFill>
              <a:round/>
            </a:ln>
            <a:effectLst/>
          </c:spPr>
          <c:marker>
            <c:symbol val="none"/>
          </c:marker>
          <c:cat>
            <c:strRef>
              <c:f>'Kuine inflatsioon EU'!$KK$79:$LI$79</c:f>
              <c:strCache>
                <c:ptCount val="25"/>
                <c:pt idx="0">
                  <c:v>2023-08</c:v>
                </c:pt>
                <c:pt idx="1">
                  <c:v>2023-09</c:v>
                </c:pt>
                <c:pt idx="2">
                  <c:v>2023-10</c:v>
                </c:pt>
                <c:pt idx="3">
                  <c:v>2023-11</c:v>
                </c:pt>
                <c:pt idx="4">
                  <c:v>2023-12</c:v>
                </c:pt>
                <c:pt idx="5">
                  <c:v>2024-01</c:v>
                </c:pt>
                <c:pt idx="6">
                  <c:v>2024-02</c:v>
                </c:pt>
                <c:pt idx="7">
                  <c:v>2024-03</c:v>
                </c:pt>
                <c:pt idx="8">
                  <c:v>2024-04</c:v>
                </c:pt>
                <c:pt idx="9">
                  <c:v>2024-05</c:v>
                </c:pt>
                <c:pt idx="10">
                  <c:v>2024-06</c:v>
                </c:pt>
                <c:pt idx="11">
                  <c:v>2024-07</c:v>
                </c:pt>
                <c:pt idx="12">
                  <c:v>2024-08</c:v>
                </c:pt>
                <c:pt idx="13">
                  <c:v>2024-09</c:v>
                </c:pt>
                <c:pt idx="14">
                  <c:v>2024-10</c:v>
                </c:pt>
                <c:pt idx="15">
                  <c:v>2024-11</c:v>
                </c:pt>
                <c:pt idx="16">
                  <c:v>2024-12</c:v>
                </c:pt>
                <c:pt idx="17">
                  <c:v>2025-01</c:v>
                </c:pt>
                <c:pt idx="18">
                  <c:v>2025-02</c:v>
                </c:pt>
                <c:pt idx="19">
                  <c:v>2025-03</c:v>
                </c:pt>
                <c:pt idx="20">
                  <c:v>2025-04</c:v>
                </c:pt>
                <c:pt idx="21">
                  <c:v>2025-05</c:v>
                </c:pt>
                <c:pt idx="22">
                  <c:v>2025-06</c:v>
                </c:pt>
                <c:pt idx="23">
                  <c:v>2025-07</c:v>
                </c:pt>
                <c:pt idx="24">
                  <c:v>2025-08</c:v>
                </c:pt>
              </c:strCache>
            </c:strRef>
          </c:cat>
          <c:val>
            <c:numRef>
              <c:f>'Kuine inflatsioon EU'!$KK$88:$LI$88</c:f>
              <c:numCache>
                <c:formatCode>#\ ##0.##########</c:formatCode>
                <c:ptCount val="25"/>
                <c:pt idx="0">
                  <c:v>4.5</c:v>
                </c:pt>
                <c:pt idx="1">
                  <c:v>3.7</c:v>
                </c:pt>
                <c:pt idx="2" formatCode="#\ ##0.0">
                  <c:v>4</c:v>
                </c:pt>
                <c:pt idx="3">
                  <c:v>3.3</c:v>
                </c:pt>
                <c:pt idx="4">
                  <c:v>1.9</c:v>
                </c:pt>
                <c:pt idx="5">
                  <c:v>3.4</c:v>
                </c:pt>
                <c:pt idx="6">
                  <c:v>2.6</c:v>
                </c:pt>
                <c:pt idx="7">
                  <c:v>2.2999999999999998</c:v>
                </c:pt>
                <c:pt idx="8">
                  <c:v>2.4</c:v>
                </c:pt>
                <c:pt idx="9">
                  <c:v>2.5</c:v>
                </c:pt>
                <c:pt idx="10">
                  <c:v>1.4</c:v>
                </c:pt>
                <c:pt idx="11">
                  <c:v>1.7</c:v>
                </c:pt>
                <c:pt idx="12">
                  <c:v>1.3</c:v>
                </c:pt>
                <c:pt idx="13">
                  <c:v>1.2</c:v>
                </c:pt>
                <c:pt idx="14">
                  <c:v>1.6</c:v>
                </c:pt>
                <c:pt idx="15">
                  <c:v>2</c:v>
                </c:pt>
                <c:pt idx="16">
                  <c:v>1.6</c:v>
                </c:pt>
                <c:pt idx="17">
                  <c:v>2</c:v>
                </c:pt>
                <c:pt idx="18">
                  <c:v>2.8</c:v>
                </c:pt>
                <c:pt idx="19">
                  <c:v>2.1</c:v>
                </c:pt>
                <c:pt idx="20">
                  <c:v>2.1</c:v>
                </c:pt>
                <c:pt idx="21">
                  <c:v>2.2999999999999998</c:v>
                </c:pt>
                <c:pt idx="22">
                  <c:v>2.8</c:v>
                </c:pt>
                <c:pt idx="23">
                  <c:v>3.1</c:v>
                </c:pt>
              </c:numCache>
            </c:numRef>
          </c:val>
          <c:smooth val="0"/>
          <c:extLst>
            <c:ext xmlns:c16="http://schemas.microsoft.com/office/drawing/2014/chart" uri="{C3380CC4-5D6E-409C-BE32-E72D297353CC}">
              <c16:uniqueId val="{00000008-EC0D-2344-9DFC-D8E94CD1F8DF}"/>
            </c:ext>
          </c:extLst>
        </c:ser>
        <c:dLbls>
          <c:showLegendKey val="0"/>
          <c:showVal val="0"/>
          <c:showCatName val="0"/>
          <c:showSerName val="0"/>
          <c:showPercent val="0"/>
          <c:showBubbleSize val="0"/>
        </c:dLbls>
        <c:smooth val="0"/>
        <c:axId val="32276879"/>
        <c:axId val="32278607"/>
      </c:lineChart>
      <c:catAx>
        <c:axId val="322768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32278607"/>
        <c:crosses val="autoZero"/>
        <c:auto val="1"/>
        <c:lblAlgn val="ctr"/>
        <c:lblOffset val="100"/>
        <c:noMultiLvlLbl val="0"/>
      </c:catAx>
      <c:valAx>
        <c:axId val="32278607"/>
        <c:scaling>
          <c:orientation val="minMax"/>
        </c:scaling>
        <c:delete val="0"/>
        <c:axPos val="l"/>
        <c:majorGridlines>
          <c:spPr>
            <a:ln w="9525" cap="flat" cmpd="sng" algn="ctr">
              <a:solidFill>
                <a:schemeClr val="tx1">
                  <a:lumMod val="15000"/>
                  <a:lumOff val="85000"/>
                </a:schemeClr>
              </a:solidFill>
              <a:round/>
            </a:ln>
            <a:effectLst/>
          </c:spPr>
        </c:majorGridlines>
        <c:numFmt formatCode="#\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32276879"/>
        <c:crosses val="autoZero"/>
        <c:crossBetween val="between"/>
      </c:valAx>
      <c:spPr>
        <a:noFill/>
        <a:ln>
          <a:noFill/>
        </a:ln>
        <a:effectLst/>
      </c:spPr>
    </c:plotArea>
    <c:legend>
      <c:legendPos val="b"/>
      <c:layout>
        <c:manualLayout>
          <c:xMode val="edge"/>
          <c:yMode val="edge"/>
          <c:x val="3.1189575177908761E-2"/>
          <c:y val="0.77463063041032909"/>
          <c:w val="0.90914230548767616"/>
          <c:h val="0.176231558326183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sz="2400" b="1"/>
              <a:t>Hõive määr</a:t>
            </a:r>
          </a:p>
        </c:rich>
      </c:tx>
      <c:layout>
        <c:manualLayout>
          <c:xMode val="edge"/>
          <c:yMode val="edge"/>
          <c:x val="0.3970960287572749"/>
          <c:y val="2.9368019139238456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EE"/>
        </a:p>
      </c:txPr>
    </c:title>
    <c:autoTitleDeleted val="0"/>
    <c:plotArea>
      <c:layout/>
      <c:lineChart>
        <c:grouping val="standard"/>
        <c:varyColors val="0"/>
        <c:ser>
          <c:idx val="0"/>
          <c:order val="0"/>
          <c:spPr>
            <a:ln w="44450" cap="rnd">
              <a:solidFill>
                <a:schemeClr val="accent1"/>
              </a:solidFill>
              <a:round/>
            </a:ln>
            <a:effectLst/>
          </c:spPr>
          <c:marker>
            <c:symbol val="none"/>
          </c:marker>
          <c:cat>
            <c:strRef>
              <c:f>'Hõive määr'!$H$8:$DD$8</c:f>
              <c:strCache>
                <c:ptCount val="101"/>
                <c:pt idx="0">
                  <c:v>2000 I kvartal</c:v>
                </c:pt>
                <c:pt idx="1">
                  <c:v>2000 II kvartal</c:v>
                </c:pt>
                <c:pt idx="2">
                  <c:v>2000 III kvartal</c:v>
                </c:pt>
                <c:pt idx="3">
                  <c:v>2000 IV kvartal</c:v>
                </c:pt>
                <c:pt idx="4">
                  <c:v>2001 I kvartal</c:v>
                </c:pt>
                <c:pt idx="5">
                  <c:v>2001 II kvartal</c:v>
                </c:pt>
                <c:pt idx="6">
                  <c:v>2001 III kvartal</c:v>
                </c:pt>
                <c:pt idx="7">
                  <c:v>2001 IV kvartal</c:v>
                </c:pt>
                <c:pt idx="8">
                  <c:v>2002 I kvartal</c:v>
                </c:pt>
                <c:pt idx="9">
                  <c:v>2002 II kvartal</c:v>
                </c:pt>
                <c:pt idx="10">
                  <c:v>2002 III kvartal</c:v>
                </c:pt>
                <c:pt idx="11">
                  <c:v>2002 IV kvartal</c:v>
                </c:pt>
                <c:pt idx="12">
                  <c:v>2003 I kvartal</c:v>
                </c:pt>
                <c:pt idx="13">
                  <c:v>2003 II kvartal</c:v>
                </c:pt>
                <c:pt idx="14">
                  <c:v>2003 III kvartal</c:v>
                </c:pt>
                <c:pt idx="15">
                  <c:v>2003 IV kvartal</c:v>
                </c:pt>
                <c:pt idx="16">
                  <c:v>2004 I kvartal</c:v>
                </c:pt>
                <c:pt idx="17">
                  <c:v>2004 II kvartal</c:v>
                </c:pt>
                <c:pt idx="18">
                  <c:v>2004 III kvartal</c:v>
                </c:pt>
                <c:pt idx="19">
                  <c:v>2004 IV kvartal</c:v>
                </c:pt>
                <c:pt idx="20">
                  <c:v>2005 I kvartal</c:v>
                </c:pt>
                <c:pt idx="21">
                  <c:v>2005 II kvartal</c:v>
                </c:pt>
                <c:pt idx="22">
                  <c:v>2005 III kvartal</c:v>
                </c:pt>
                <c:pt idx="23">
                  <c:v>2005 IV kvartal</c:v>
                </c:pt>
                <c:pt idx="24">
                  <c:v>2006 I kvartal</c:v>
                </c:pt>
                <c:pt idx="25">
                  <c:v>2006 II kvartal</c:v>
                </c:pt>
                <c:pt idx="26">
                  <c:v>2006 III kvartal</c:v>
                </c:pt>
                <c:pt idx="27">
                  <c:v>2006 IV kvartal</c:v>
                </c:pt>
                <c:pt idx="28">
                  <c:v>2007 I kvartal</c:v>
                </c:pt>
                <c:pt idx="29">
                  <c:v>2007 II kvartal</c:v>
                </c:pt>
                <c:pt idx="30">
                  <c:v>2007 III kvartal</c:v>
                </c:pt>
                <c:pt idx="31">
                  <c:v>2007 IV kvartal</c:v>
                </c:pt>
                <c:pt idx="32">
                  <c:v>2008 I kvartal</c:v>
                </c:pt>
                <c:pt idx="33">
                  <c:v>2008 II kvartal</c:v>
                </c:pt>
                <c:pt idx="34">
                  <c:v>2008 III kvartal</c:v>
                </c:pt>
                <c:pt idx="35">
                  <c:v>2008 IV kvartal</c:v>
                </c:pt>
                <c:pt idx="36">
                  <c:v>2009 I kvartal</c:v>
                </c:pt>
                <c:pt idx="37">
                  <c:v>2009 II kvartal</c:v>
                </c:pt>
                <c:pt idx="38">
                  <c:v>2009 III kvartal</c:v>
                </c:pt>
                <c:pt idx="39">
                  <c:v>2009 IV kvartal</c:v>
                </c:pt>
                <c:pt idx="40">
                  <c:v>2010 I kvartal</c:v>
                </c:pt>
                <c:pt idx="41">
                  <c:v>2010 II kvartal</c:v>
                </c:pt>
                <c:pt idx="42">
                  <c:v>2010 III kvartal</c:v>
                </c:pt>
                <c:pt idx="43">
                  <c:v>2010 IV kvartal</c:v>
                </c:pt>
                <c:pt idx="44">
                  <c:v>2011 I kvartal</c:v>
                </c:pt>
                <c:pt idx="45">
                  <c:v>2011 II kvartal</c:v>
                </c:pt>
                <c:pt idx="46">
                  <c:v>2011 III kvartal</c:v>
                </c:pt>
                <c:pt idx="47">
                  <c:v>2011 IV kvartal</c:v>
                </c:pt>
                <c:pt idx="48">
                  <c:v>2012 I kvartal</c:v>
                </c:pt>
                <c:pt idx="49">
                  <c:v>2012 II kvartal</c:v>
                </c:pt>
                <c:pt idx="50">
                  <c:v>2012 III kvartal</c:v>
                </c:pt>
                <c:pt idx="51">
                  <c:v>2012 IV kvartal</c:v>
                </c:pt>
                <c:pt idx="52">
                  <c:v>2013 I kvartal</c:v>
                </c:pt>
                <c:pt idx="53">
                  <c:v>2013 II kvartal</c:v>
                </c:pt>
                <c:pt idx="54">
                  <c:v>2013 III kvartal</c:v>
                </c:pt>
                <c:pt idx="55">
                  <c:v>2013 IV kvartal</c:v>
                </c:pt>
                <c:pt idx="56">
                  <c:v>2014 I kvartal</c:v>
                </c:pt>
                <c:pt idx="57">
                  <c:v>2014 II kvartal</c:v>
                </c:pt>
                <c:pt idx="58">
                  <c:v>2014 III kvartal</c:v>
                </c:pt>
                <c:pt idx="59">
                  <c:v>2014 IV kvartal</c:v>
                </c:pt>
                <c:pt idx="60">
                  <c:v>2015 I kvartal</c:v>
                </c:pt>
                <c:pt idx="61">
                  <c:v>2015 II kvartal</c:v>
                </c:pt>
                <c:pt idx="62">
                  <c:v>2015 III kvartal</c:v>
                </c:pt>
                <c:pt idx="63">
                  <c:v>2015 IV kvartal</c:v>
                </c:pt>
                <c:pt idx="64">
                  <c:v>2016 I kvartal</c:v>
                </c:pt>
                <c:pt idx="65">
                  <c:v>2016 II kvartal</c:v>
                </c:pt>
                <c:pt idx="66">
                  <c:v>2016 III kvartal</c:v>
                </c:pt>
                <c:pt idx="67">
                  <c:v>2016 IV kvartal</c:v>
                </c:pt>
                <c:pt idx="68">
                  <c:v>2017 I kvartal</c:v>
                </c:pt>
                <c:pt idx="69">
                  <c:v>2017 II kvartal</c:v>
                </c:pt>
                <c:pt idx="70">
                  <c:v>2017 III kvartal</c:v>
                </c:pt>
                <c:pt idx="71">
                  <c:v>2017 IV kvartal</c:v>
                </c:pt>
                <c:pt idx="72">
                  <c:v>2018 I kvartal</c:v>
                </c:pt>
                <c:pt idx="73">
                  <c:v>2018 II kvartal</c:v>
                </c:pt>
                <c:pt idx="74">
                  <c:v>2018 III kvartal</c:v>
                </c:pt>
                <c:pt idx="75">
                  <c:v>2018 IV kvartal</c:v>
                </c:pt>
                <c:pt idx="76">
                  <c:v>2019 I kvartal</c:v>
                </c:pt>
                <c:pt idx="77">
                  <c:v>2019 II kvartal</c:v>
                </c:pt>
                <c:pt idx="78">
                  <c:v>2019 III kvartal</c:v>
                </c:pt>
                <c:pt idx="79">
                  <c:v>2019 IV kvartal</c:v>
                </c:pt>
                <c:pt idx="80">
                  <c:v>2020 I kvartal</c:v>
                </c:pt>
                <c:pt idx="81">
                  <c:v>2020 II kvartal</c:v>
                </c:pt>
                <c:pt idx="82">
                  <c:v>2020 III kvartal</c:v>
                </c:pt>
                <c:pt idx="83">
                  <c:v>2020 IV kvartal</c:v>
                </c:pt>
                <c:pt idx="84">
                  <c:v>2021 I kvartal</c:v>
                </c:pt>
                <c:pt idx="85">
                  <c:v>2021 II kvartal</c:v>
                </c:pt>
                <c:pt idx="86">
                  <c:v>2021 III kvartal</c:v>
                </c:pt>
                <c:pt idx="87">
                  <c:v>2021 IV kvartal</c:v>
                </c:pt>
                <c:pt idx="88">
                  <c:v>2022 I kvartal</c:v>
                </c:pt>
                <c:pt idx="89">
                  <c:v>2022 II kvartal</c:v>
                </c:pt>
                <c:pt idx="90">
                  <c:v>2022 III kvartal</c:v>
                </c:pt>
                <c:pt idx="91">
                  <c:v>2022 IV kvartal</c:v>
                </c:pt>
                <c:pt idx="92">
                  <c:v>2023 I kvartal</c:v>
                </c:pt>
                <c:pt idx="93">
                  <c:v>2023 II kvartal</c:v>
                </c:pt>
                <c:pt idx="94">
                  <c:v>2023 III kvartal</c:v>
                </c:pt>
                <c:pt idx="95">
                  <c:v>2023 IV kvartal</c:v>
                </c:pt>
                <c:pt idx="96">
                  <c:v>2024 I kvartal</c:v>
                </c:pt>
                <c:pt idx="97">
                  <c:v>2024 II kvartal</c:v>
                </c:pt>
                <c:pt idx="98">
                  <c:v>2024 III kvartal</c:v>
                </c:pt>
                <c:pt idx="99">
                  <c:v>2024 IV kvartal</c:v>
                </c:pt>
                <c:pt idx="100">
                  <c:v>2025 I kvartal</c:v>
                </c:pt>
              </c:strCache>
            </c:strRef>
          </c:cat>
          <c:val>
            <c:numRef>
              <c:f>'Hõive määr'!$H$9:$DD$9</c:f>
              <c:numCache>
                <c:formatCode>0.0</c:formatCode>
                <c:ptCount val="101"/>
                <c:pt idx="0">
                  <c:v>53.1</c:v>
                </c:pt>
                <c:pt idx="1">
                  <c:v>54.5</c:v>
                </c:pt>
                <c:pt idx="2">
                  <c:v>55.5</c:v>
                </c:pt>
                <c:pt idx="3">
                  <c:v>54.7</c:v>
                </c:pt>
                <c:pt idx="4">
                  <c:v>54.1</c:v>
                </c:pt>
                <c:pt idx="5">
                  <c:v>54.3</c:v>
                </c:pt>
                <c:pt idx="6">
                  <c:v>55.8</c:v>
                </c:pt>
                <c:pt idx="7">
                  <c:v>55.7</c:v>
                </c:pt>
                <c:pt idx="8">
                  <c:v>54.6</c:v>
                </c:pt>
                <c:pt idx="9">
                  <c:v>55.1</c:v>
                </c:pt>
                <c:pt idx="10">
                  <c:v>55.8</c:v>
                </c:pt>
                <c:pt idx="11">
                  <c:v>55.4</c:v>
                </c:pt>
                <c:pt idx="12">
                  <c:v>54.9</c:v>
                </c:pt>
                <c:pt idx="13">
                  <c:v>55.9</c:v>
                </c:pt>
                <c:pt idx="14">
                  <c:v>57.8</c:v>
                </c:pt>
                <c:pt idx="15">
                  <c:v>57.7</c:v>
                </c:pt>
                <c:pt idx="16">
                  <c:v>56.5</c:v>
                </c:pt>
                <c:pt idx="17">
                  <c:v>56.9</c:v>
                </c:pt>
                <c:pt idx="18">
                  <c:v>56.6</c:v>
                </c:pt>
                <c:pt idx="19">
                  <c:v>56.7</c:v>
                </c:pt>
                <c:pt idx="20">
                  <c:v>56.7</c:v>
                </c:pt>
                <c:pt idx="21">
                  <c:v>58.2</c:v>
                </c:pt>
                <c:pt idx="22">
                  <c:v>58.5</c:v>
                </c:pt>
                <c:pt idx="23">
                  <c:v>59.1</c:v>
                </c:pt>
                <c:pt idx="24">
                  <c:v>60.6</c:v>
                </c:pt>
                <c:pt idx="25">
                  <c:v>62.1</c:v>
                </c:pt>
                <c:pt idx="26">
                  <c:v>62.3</c:v>
                </c:pt>
                <c:pt idx="27">
                  <c:v>62.4</c:v>
                </c:pt>
                <c:pt idx="28">
                  <c:v>62</c:v>
                </c:pt>
                <c:pt idx="29">
                  <c:v>63.1</c:v>
                </c:pt>
                <c:pt idx="30">
                  <c:v>63.5</c:v>
                </c:pt>
                <c:pt idx="31">
                  <c:v>62.8</c:v>
                </c:pt>
                <c:pt idx="32">
                  <c:v>63.2</c:v>
                </c:pt>
                <c:pt idx="33">
                  <c:v>63</c:v>
                </c:pt>
                <c:pt idx="34">
                  <c:v>63.4</c:v>
                </c:pt>
                <c:pt idx="35">
                  <c:v>62.7</c:v>
                </c:pt>
                <c:pt idx="36">
                  <c:v>59</c:v>
                </c:pt>
                <c:pt idx="37">
                  <c:v>57.1</c:v>
                </c:pt>
                <c:pt idx="38">
                  <c:v>57.7</c:v>
                </c:pt>
                <c:pt idx="39">
                  <c:v>55.9</c:v>
                </c:pt>
                <c:pt idx="40">
                  <c:v>53.6</c:v>
                </c:pt>
                <c:pt idx="41">
                  <c:v>54.1</c:v>
                </c:pt>
                <c:pt idx="42">
                  <c:v>55.8</c:v>
                </c:pt>
                <c:pt idx="43">
                  <c:v>57.4</c:v>
                </c:pt>
                <c:pt idx="44">
                  <c:v>57.4</c:v>
                </c:pt>
                <c:pt idx="45">
                  <c:v>58.5</c:v>
                </c:pt>
                <c:pt idx="46">
                  <c:v>61</c:v>
                </c:pt>
                <c:pt idx="47">
                  <c:v>59.7</c:v>
                </c:pt>
                <c:pt idx="48">
                  <c:v>59.8</c:v>
                </c:pt>
                <c:pt idx="49">
                  <c:v>60.7</c:v>
                </c:pt>
                <c:pt idx="50">
                  <c:v>61.9</c:v>
                </c:pt>
                <c:pt idx="51">
                  <c:v>60.9</c:v>
                </c:pt>
                <c:pt idx="52">
                  <c:v>61</c:v>
                </c:pt>
                <c:pt idx="53">
                  <c:v>63.2</c:v>
                </c:pt>
                <c:pt idx="54">
                  <c:v>62.7</c:v>
                </c:pt>
                <c:pt idx="55">
                  <c:v>61.6</c:v>
                </c:pt>
                <c:pt idx="56">
                  <c:v>61.1</c:v>
                </c:pt>
                <c:pt idx="57">
                  <c:v>63.5</c:v>
                </c:pt>
                <c:pt idx="58">
                  <c:v>63.9</c:v>
                </c:pt>
                <c:pt idx="59">
                  <c:v>63.6</c:v>
                </c:pt>
                <c:pt idx="60">
                  <c:v>63.3</c:v>
                </c:pt>
                <c:pt idx="61">
                  <c:v>65.099999999999994</c:v>
                </c:pt>
                <c:pt idx="62">
                  <c:v>67.2</c:v>
                </c:pt>
                <c:pt idx="63">
                  <c:v>65</c:v>
                </c:pt>
                <c:pt idx="64">
                  <c:v>64.099999999999994</c:v>
                </c:pt>
                <c:pt idx="65">
                  <c:v>66.900000000000006</c:v>
                </c:pt>
                <c:pt idx="66">
                  <c:v>66.5</c:v>
                </c:pt>
                <c:pt idx="67">
                  <c:v>65</c:v>
                </c:pt>
                <c:pt idx="68">
                  <c:v>66.3</c:v>
                </c:pt>
                <c:pt idx="69">
                  <c:v>66.900000000000006</c:v>
                </c:pt>
                <c:pt idx="70">
                  <c:v>68.3</c:v>
                </c:pt>
                <c:pt idx="71">
                  <c:v>68.400000000000006</c:v>
                </c:pt>
                <c:pt idx="72">
                  <c:v>67.3</c:v>
                </c:pt>
                <c:pt idx="73">
                  <c:v>68.8</c:v>
                </c:pt>
                <c:pt idx="74">
                  <c:v>68.5</c:v>
                </c:pt>
                <c:pt idx="75">
                  <c:v>69.5</c:v>
                </c:pt>
                <c:pt idx="76">
                  <c:v>67.900000000000006</c:v>
                </c:pt>
                <c:pt idx="77">
                  <c:v>68.3</c:v>
                </c:pt>
                <c:pt idx="78">
                  <c:v>69.400000000000006</c:v>
                </c:pt>
                <c:pt idx="79">
                  <c:v>69.900000000000006</c:v>
                </c:pt>
                <c:pt idx="80">
                  <c:v>68.3</c:v>
                </c:pt>
                <c:pt idx="81">
                  <c:v>65.900000000000006</c:v>
                </c:pt>
                <c:pt idx="82">
                  <c:v>66.900000000000006</c:v>
                </c:pt>
                <c:pt idx="83">
                  <c:v>67.3</c:v>
                </c:pt>
                <c:pt idx="84">
                  <c:v>65.900000000000006</c:v>
                </c:pt>
                <c:pt idx="85">
                  <c:v>65.8</c:v>
                </c:pt>
                <c:pt idx="86">
                  <c:v>67.400000000000006</c:v>
                </c:pt>
                <c:pt idx="87">
                  <c:v>67.599999999999994</c:v>
                </c:pt>
                <c:pt idx="88">
                  <c:v>69</c:v>
                </c:pt>
                <c:pt idx="89">
                  <c:v>68.8</c:v>
                </c:pt>
                <c:pt idx="90">
                  <c:v>69.5</c:v>
                </c:pt>
                <c:pt idx="91">
                  <c:v>69.599999999999994</c:v>
                </c:pt>
                <c:pt idx="92">
                  <c:v>69.400000000000006</c:v>
                </c:pt>
                <c:pt idx="93">
                  <c:v>69.2</c:v>
                </c:pt>
                <c:pt idx="94">
                  <c:v>69.099999999999994</c:v>
                </c:pt>
                <c:pt idx="95">
                  <c:v>69.099999999999994</c:v>
                </c:pt>
                <c:pt idx="96">
                  <c:v>68.400000000000006</c:v>
                </c:pt>
                <c:pt idx="97">
                  <c:v>69.7</c:v>
                </c:pt>
                <c:pt idx="98">
                  <c:v>69.099999999999994</c:v>
                </c:pt>
                <c:pt idx="99">
                  <c:v>68.5</c:v>
                </c:pt>
                <c:pt idx="100">
                  <c:v>67.400000000000006</c:v>
                </c:pt>
              </c:numCache>
            </c:numRef>
          </c:val>
          <c:smooth val="0"/>
          <c:extLst>
            <c:ext xmlns:c16="http://schemas.microsoft.com/office/drawing/2014/chart" uri="{C3380CC4-5D6E-409C-BE32-E72D297353CC}">
              <c16:uniqueId val="{00000000-681E-B948-BB77-D07C408ED930}"/>
            </c:ext>
          </c:extLst>
        </c:ser>
        <c:dLbls>
          <c:showLegendKey val="0"/>
          <c:showVal val="0"/>
          <c:showCatName val="0"/>
          <c:showSerName val="0"/>
          <c:showPercent val="0"/>
          <c:showBubbleSize val="0"/>
        </c:dLbls>
        <c:smooth val="0"/>
        <c:axId val="2066273135"/>
        <c:axId val="2066252447"/>
      </c:lineChart>
      <c:catAx>
        <c:axId val="2066273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2066252447"/>
        <c:crosses val="autoZero"/>
        <c:auto val="1"/>
        <c:lblAlgn val="ctr"/>
        <c:lblOffset val="100"/>
        <c:noMultiLvlLbl val="0"/>
      </c:catAx>
      <c:valAx>
        <c:axId val="2066252447"/>
        <c:scaling>
          <c:orientation val="minMax"/>
          <c:max val="7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20662731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3406464581635E-2"/>
          <c:y val="0.22792607802874743"/>
          <c:w val="0.94757173889959134"/>
          <c:h val="0.63835033711135181"/>
        </c:manualLayout>
      </c:layout>
      <c:lineChart>
        <c:grouping val="standard"/>
        <c:varyColors val="0"/>
        <c:ser>
          <c:idx val="0"/>
          <c:order val="0"/>
          <c:tx>
            <c:strRef>
              <c:f>'Sheet 1'!$A$12</c:f>
              <c:strCache>
                <c:ptCount val="1"/>
                <c:pt idx="0">
                  <c:v>Bulgaria</c:v>
                </c:pt>
              </c:strCache>
            </c:strRef>
          </c:tx>
          <c:spPr>
            <a:ln w="50800" cap="rnd">
              <a:solidFill>
                <a:srgbClr val="7030A0"/>
              </a:solidFill>
              <a:round/>
            </a:ln>
            <a:effectLst/>
          </c:spPr>
          <c:marker>
            <c:symbol val="none"/>
          </c:marker>
          <c:cat>
            <c:strRef>
              <c:f>'Sheet 1'!$B$11:$BR$11</c:f>
              <c:strCache>
                <c:ptCount val="69"/>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strCache>
            </c:strRef>
          </c:cat>
          <c:val>
            <c:numRef>
              <c:f>'Sheet 1'!$B$12:$BR$12</c:f>
              <c:numCache>
                <c:formatCode>#\ ##0.0</c:formatCode>
                <c:ptCount val="69"/>
                <c:pt idx="0" formatCode="#\ ##0.##########">
                  <c:v>5.0999999999999996</c:v>
                </c:pt>
                <c:pt idx="1">
                  <c:v>5</c:v>
                </c:pt>
                <c:pt idx="2" formatCode="#\ ##0.##########">
                  <c:v>5.2</c:v>
                </c:pt>
                <c:pt idx="3" formatCode="#\ ##0.##########">
                  <c:v>6.7</c:v>
                </c:pt>
                <c:pt idx="4" formatCode="#\ ##0.##########">
                  <c:v>6.7</c:v>
                </c:pt>
                <c:pt idx="5" formatCode="#\ ##0.##########">
                  <c:v>6.4</c:v>
                </c:pt>
                <c:pt idx="6" formatCode="#\ ##0.##########">
                  <c:v>6.1</c:v>
                </c:pt>
                <c:pt idx="7" formatCode="#\ ##0.##########">
                  <c:v>6.1</c:v>
                </c:pt>
                <c:pt idx="8" formatCode="#\ ##0.##########">
                  <c:v>6.3</c:v>
                </c:pt>
                <c:pt idx="9" formatCode="#\ ##0.##########">
                  <c:v>6.4</c:v>
                </c:pt>
                <c:pt idx="10" formatCode="#\ ##0.##########">
                  <c:v>6.3</c:v>
                </c:pt>
                <c:pt idx="11" formatCode="#\ ##0.##########">
                  <c:v>6.2</c:v>
                </c:pt>
                <c:pt idx="12">
                  <c:v>6</c:v>
                </c:pt>
                <c:pt idx="13" formatCode="#\ ##0.##########">
                  <c:v>5.9</c:v>
                </c:pt>
                <c:pt idx="14" formatCode="#\ ##0.##########">
                  <c:v>5.7</c:v>
                </c:pt>
                <c:pt idx="15" formatCode="#\ ##0.##########">
                  <c:v>5.5</c:v>
                </c:pt>
                <c:pt idx="16" formatCode="#\ ##0.##########">
                  <c:v>5.4</c:v>
                </c:pt>
                <c:pt idx="17" formatCode="#\ ##0.##########">
                  <c:v>5.2</c:v>
                </c:pt>
                <c:pt idx="18">
                  <c:v>5</c:v>
                </c:pt>
                <c:pt idx="19" formatCode="#\ ##0.##########">
                  <c:v>4.9000000000000004</c:v>
                </c:pt>
                <c:pt idx="20" formatCode="#\ ##0.##########">
                  <c:v>4.8</c:v>
                </c:pt>
                <c:pt idx="21" formatCode="#\ ##0.##########">
                  <c:v>4.5999999999999996</c:v>
                </c:pt>
                <c:pt idx="22" formatCode="#\ ##0.##########">
                  <c:v>4.5999999999999996</c:v>
                </c:pt>
                <c:pt idx="23" formatCode="#\ ##0.##########">
                  <c:v>4.5</c:v>
                </c:pt>
                <c:pt idx="24" formatCode="#\ ##0.##########">
                  <c:v>4.4000000000000004</c:v>
                </c:pt>
                <c:pt idx="25" formatCode="#\ ##0.##########">
                  <c:v>4.4000000000000004</c:v>
                </c:pt>
                <c:pt idx="26" formatCode="#\ ##0.##########">
                  <c:v>4.4000000000000004</c:v>
                </c:pt>
                <c:pt idx="27" formatCode="#\ ##0.##########">
                  <c:v>4.4000000000000004</c:v>
                </c:pt>
                <c:pt idx="28" formatCode="#\ ##0.##########">
                  <c:v>4.4000000000000004</c:v>
                </c:pt>
                <c:pt idx="29" formatCode="#\ ##0.##########">
                  <c:v>4.3</c:v>
                </c:pt>
                <c:pt idx="30" formatCode="#\ ##0.##########">
                  <c:v>4.0999999999999996</c:v>
                </c:pt>
                <c:pt idx="31">
                  <c:v>4</c:v>
                </c:pt>
                <c:pt idx="32" formatCode="#\ ##0.##########">
                  <c:v>3.9</c:v>
                </c:pt>
                <c:pt idx="33" formatCode="#\ ##0.##########">
                  <c:v>3.8</c:v>
                </c:pt>
                <c:pt idx="34" formatCode="#\ ##0.##########">
                  <c:v>3.8</c:v>
                </c:pt>
                <c:pt idx="35">
                  <c:v>4</c:v>
                </c:pt>
                <c:pt idx="36">
                  <c:v>4</c:v>
                </c:pt>
                <c:pt idx="37">
                  <c:v>4</c:v>
                </c:pt>
                <c:pt idx="38" formatCode="#\ ##0.##########">
                  <c:v>4.2</c:v>
                </c:pt>
                <c:pt idx="39" formatCode="#\ ##0.##########">
                  <c:v>4.3</c:v>
                </c:pt>
                <c:pt idx="40" formatCode="#\ ##0.##########">
                  <c:v>4.4000000000000004</c:v>
                </c:pt>
                <c:pt idx="41" formatCode="#\ ##0.##########">
                  <c:v>4.5</c:v>
                </c:pt>
                <c:pt idx="42" formatCode="#\ ##0.##########">
                  <c:v>4.5</c:v>
                </c:pt>
                <c:pt idx="43" formatCode="#\ ##0.##########">
                  <c:v>4.5</c:v>
                </c:pt>
                <c:pt idx="44" formatCode="#\ ##0.##########">
                  <c:v>4.4000000000000004</c:v>
                </c:pt>
                <c:pt idx="45" formatCode="#\ ##0.##########">
                  <c:v>4.4000000000000004</c:v>
                </c:pt>
                <c:pt idx="46" formatCode="#\ ##0.##########">
                  <c:v>4.3</c:v>
                </c:pt>
                <c:pt idx="47" formatCode="#\ ##0.##########">
                  <c:v>4.4000000000000004</c:v>
                </c:pt>
                <c:pt idx="48" formatCode="#\ ##0.##########">
                  <c:v>4.5999999999999996</c:v>
                </c:pt>
                <c:pt idx="49" formatCode="#\ ##0.##########">
                  <c:v>4.7</c:v>
                </c:pt>
                <c:pt idx="50" formatCode="#\ ##0.##########">
                  <c:v>4.5999999999999996</c:v>
                </c:pt>
                <c:pt idx="51" formatCode="#\ ##0.##########">
                  <c:v>4.3</c:v>
                </c:pt>
                <c:pt idx="52">
                  <c:v>4</c:v>
                </c:pt>
                <c:pt idx="53">
                  <c:v>4</c:v>
                </c:pt>
                <c:pt idx="54">
                  <c:v>4</c:v>
                </c:pt>
                <c:pt idx="55">
                  <c:v>4</c:v>
                </c:pt>
                <c:pt idx="56">
                  <c:v>4</c:v>
                </c:pt>
                <c:pt idx="57" formatCode="#\ ##0.##########">
                  <c:v>4.0999999999999996</c:v>
                </c:pt>
                <c:pt idx="58">
                  <c:v>4</c:v>
                </c:pt>
                <c:pt idx="59" formatCode="#\ ##0.##########">
                  <c:v>3.8</c:v>
                </c:pt>
                <c:pt idx="60" formatCode="#\ ##0.##########">
                  <c:v>3.6</c:v>
                </c:pt>
                <c:pt idx="61" formatCode="#\ ##0.##########">
                  <c:v>3.5</c:v>
                </c:pt>
                <c:pt idx="62" formatCode="#\ ##0.##########">
                  <c:v>3.4</c:v>
                </c:pt>
                <c:pt idx="63" formatCode="#\ ##0.##########">
                  <c:v>3.4</c:v>
                </c:pt>
                <c:pt idx="64" formatCode="#\ ##0.##########">
                  <c:v>3.5</c:v>
                </c:pt>
                <c:pt idx="65" formatCode="#\ ##0.##########">
                  <c:v>3.6</c:v>
                </c:pt>
                <c:pt idx="66" formatCode="#\ ##0.##########">
                  <c:v>3.7</c:v>
                </c:pt>
                <c:pt idx="67" formatCode="#\ ##0.##########">
                  <c:v>3.6</c:v>
                </c:pt>
              </c:numCache>
            </c:numRef>
          </c:val>
          <c:smooth val="0"/>
          <c:extLst>
            <c:ext xmlns:c16="http://schemas.microsoft.com/office/drawing/2014/chart" uri="{C3380CC4-5D6E-409C-BE32-E72D297353CC}">
              <c16:uniqueId val="{00000000-7FA8-5B4B-8B34-7B939F8D91C2}"/>
            </c:ext>
          </c:extLst>
        </c:ser>
        <c:ser>
          <c:idx val="1"/>
          <c:order val="1"/>
          <c:tx>
            <c:strRef>
              <c:f>'Sheet 1'!$A$13</c:f>
              <c:strCache>
                <c:ptCount val="1"/>
                <c:pt idx="0">
                  <c:v>Germany</c:v>
                </c:pt>
              </c:strCache>
            </c:strRef>
          </c:tx>
          <c:spPr>
            <a:ln w="28575" cap="rnd">
              <a:solidFill>
                <a:srgbClr val="FFC000"/>
              </a:solidFill>
              <a:round/>
            </a:ln>
            <a:effectLst/>
          </c:spPr>
          <c:marker>
            <c:symbol val="none"/>
          </c:marker>
          <c:cat>
            <c:strRef>
              <c:f>'Sheet 1'!$B$11:$BR$11</c:f>
              <c:strCache>
                <c:ptCount val="69"/>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strCache>
            </c:strRef>
          </c:cat>
          <c:val>
            <c:numRef>
              <c:f>'Sheet 1'!$B$13:$BR$13</c:f>
              <c:numCache>
                <c:formatCode>#\ ##0.##########</c:formatCode>
                <c:ptCount val="69"/>
                <c:pt idx="0">
                  <c:v>3.2</c:v>
                </c:pt>
                <c:pt idx="1">
                  <c:v>3.3</c:v>
                </c:pt>
                <c:pt idx="2">
                  <c:v>3.4</c:v>
                </c:pt>
                <c:pt idx="3">
                  <c:v>3.5</c:v>
                </c:pt>
                <c:pt idx="4">
                  <c:v>3.7</c:v>
                </c:pt>
                <c:pt idx="5">
                  <c:v>3.8</c:v>
                </c:pt>
                <c:pt idx="6">
                  <c:v>3.8</c:v>
                </c:pt>
                <c:pt idx="7">
                  <c:v>3.9</c:v>
                </c:pt>
                <c:pt idx="8">
                  <c:v>3.8</c:v>
                </c:pt>
                <c:pt idx="9">
                  <c:v>3.8</c:v>
                </c:pt>
                <c:pt idx="10">
                  <c:v>3.8</c:v>
                </c:pt>
                <c:pt idx="11">
                  <c:v>3.8</c:v>
                </c:pt>
                <c:pt idx="12">
                  <c:v>3.9</c:v>
                </c:pt>
                <c:pt idx="13">
                  <c:v>3.9</c:v>
                </c:pt>
                <c:pt idx="14">
                  <c:v>3.9</c:v>
                </c:pt>
                <c:pt idx="15">
                  <c:v>3.8</c:v>
                </c:pt>
                <c:pt idx="16">
                  <c:v>3.7</c:v>
                </c:pt>
                <c:pt idx="17">
                  <c:v>3.6</c:v>
                </c:pt>
                <c:pt idx="18">
                  <c:v>3.5</c:v>
                </c:pt>
                <c:pt idx="19">
                  <c:v>3.4</c:v>
                </c:pt>
                <c:pt idx="20">
                  <c:v>3.4</c:v>
                </c:pt>
                <c:pt idx="21">
                  <c:v>3.4</c:v>
                </c:pt>
                <c:pt idx="22">
                  <c:v>3.4</c:v>
                </c:pt>
                <c:pt idx="23">
                  <c:v>3.4</c:v>
                </c:pt>
                <c:pt idx="24">
                  <c:v>3.3</c:v>
                </c:pt>
                <c:pt idx="25">
                  <c:v>3.2</c:v>
                </c:pt>
                <c:pt idx="26">
                  <c:v>3.2</c:v>
                </c:pt>
                <c:pt idx="27">
                  <c:v>3.1</c:v>
                </c:pt>
                <c:pt idx="28">
                  <c:v>3.1</c:v>
                </c:pt>
                <c:pt idx="29">
                  <c:v>3.1</c:v>
                </c:pt>
                <c:pt idx="30">
                  <c:v>3.1</c:v>
                </c:pt>
                <c:pt idx="31">
                  <c:v>3.1</c:v>
                </c:pt>
                <c:pt idx="32">
                  <c:v>3.2</c:v>
                </c:pt>
                <c:pt idx="33">
                  <c:v>3.1</c:v>
                </c:pt>
                <c:pt idx="34">
                  <c:v>3.1</c:v>
                </c:pt>
                <c:pt idx="35">
                  <c:v>3.1</c:v>
                </c:pt>
                <c:pt idx="36" formatCode="#\ ##0.0">
                  <c:v>3</c:v>
                </c:pt>
                <c:pt idx="37" formatCode="#\ ##0.0">
                  <c:v>3</c:v>
                </c:pt>
                <c:pt idx="38" formatCode="#\ ##0.0">
                  <c:v>3</c:v>
                </c:pt>
                <c:pt idx="39" formatCode="#\ ##0.0">
                  <c:v>3</c:v>
                </c:pt>
                <c:pt idx="40" formatCode="#\ ##0.0">
                  <c:v>3</c:v>
                </c:pt>
                <c:pt idx="41" formatCode="#\ ##0.0">
                  <c:v>3</c:v>
                </c:pt>
                <c:pt idx="42" formatCode="#\ ##0.0">
                  <c:v>3</c:v>
                </c:pt>
                <c:pt idx="43">
                  <c:v>3.1</c:v>
                </c:pt>
                <c:pt idx="44">
                  <c:v>3.1</c:v>
                </c:pt>
                <c:pt idx="45">
                  <c:v>3.2</c:v>
                </c:pt>
                <c:pt idx="46">
                  <c:v>3.2</c:v>
                </c:pt>
                <c:pt idx="47">
                  <c:v>3.2</c:v>
                </c:pt>
                <c:pt idx="48">
                  <c:v>3.2</c:v>
                </c:pt>
                <c:pt idx="49">
                  <c:v>3.3</c:v>
                </c:pt>
                <c:pt idx="50">
                  <c:v>3.3</c:v>
                </c:pt>
                <c:pt idx="51">
                  <c:v>3.4</c:v>
                </c:pt>
                <c:pt idx="52">
                  <c:v>3.4</c:v>
                </c:pt>
                <c:pt idx="53">
                  <c:v>3.4</c:v>
                </c:pt>
                <c:pt idx="54">
                  <c:v>3.4</c:v>
                </c:pt>
                <c:pt idx="55">
                  <c:v>3.4</c:v>
                </c:pt>
                <c:pt idx="56">
                  <c:v>3.4</c:v>
                </c:pt>
                <c:pt idx="57">
                  <c:v>3.4</c:v>
                </c:pt>
                <c:pt idx="58">
                  <c:v>3.4</c:v>
                </c:pt>
                <c:pt idx="59">
                  <c:v>3.5</c:v>
                </c:pt>
                <c:pt idx="60">
                  <c:v>3.5</c:v>
                </c:pt>
                <c:pt idx="61">
                  <c:v>3.6</c:v>
                </c:pt>
                <c:pt idx="62">
                  <c:v>3.6</c:v>
                </c:pt>
                <c:pt idx="63">
                  <c:v>3.7</c:v>
                </c:pt>
                <c:pt idx="64">
                  <c:v>3.7</c:v>
                </c:pt>
                <c:pt idx="65">
                  <c:v>3.7</c:v>
                </c:pt>
                <c:pt idx="66">
                  <c:v>3.7</c:v>
                </c:pt>
                <c:pt idx="67">
                  <c:v>3.7</c:v>
                </c:pt>
              </c:numCache>
            </c:numRef>
          </c:val>
          <c:smooth val="0"/>
          <c:extLst>
            <c:ext xmlns:c16="http://schemas.microsoft.com/office/drawing/2014/chart" uri="{C3380CC4-5D6E-409C-BE32-E72D297353CC}">
              <c16:uniqueId val="{00000001-7FA8-5B4B-8B34-7B939F8D91C2}"/>
            </c:ext>
          </c:extLst>
        </c:ser>
        <c:ser>
          <c:idx val="2"/>
          <c:order val="2"/>
          <c:tx>
            <c:strRef>
              <c:f>'Sheet 1'!$A$14</c:f>
              <c:strCache>
                <c:ptCount val="1"/>
                <c:pt idx="0">
                  <c:v>Estonia</c:v>
                </c:pt>
              </c:strCache>
            </c:strRef>
          </c:tx>
          <c:spPr>
            <a:ln w="50800" cap="rnd">
              <a:solidFill>
                <a:srgbClr val="00B0F0"/>
              </a:solidFill>
              <a:round/>
            </a:ln>
            <a:effectLst/>
          </c:spPr>
          <c:marker>
            <c:symbol val="none"/>
          </c:marker>
          <c:cat>
            <c:strRef>
              <c:f>'Sheet 1'!$B$11:$BR$11</c:f>
              <c:strCache>
                <c:ptCount val="69"/>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strCache>
            </c:strRef>
          </c:cat>
          <c:val>
            <c:numRef>
              <c:f>'Sheet 1'!$B$14:$BR$14</c:f>
              <c:numCache>
                <c:formatCode>#\ ##0.##########</c:formatCode>
                <c:ptCount val="69"/>
                <c:pt idx="0">
                  <c:v>4.9000000000000004</c:v>
                </c:pt>
                <c:pt idx="1">
                  <c:v>4.9000000000000004</c:v>
                </c:pt>
                <c:pt idx="2">
                  <c:v>5.2</c:v>
                </c:pt>
                <c:pt idx="3">
                  <c:v>6.1</c:v>
                </c:pt>
                <c:pt idx="4">
                  <c:v>7.1</c:v>
                </c:pt>
                <c:pt idx="5">
                  <c:v>7.9</c:v>
                </c:pt>
                <c:pt idx="6">
                  <c:v>7.7</c:v>
                </c:pt>
                <c:pt idx="7">
                  <c:v>7.9</c:v>
                </c:pt>
                <c:pt idx="8">
                  <c:v>8.1</c:v>
                </c:pt>
                <c:pt idx="9">
                  <c:v>8.1</c:v>
                </c:pt>
                <c:pt idx="10">
                  <c:v>7.8</c:v>
                </c:pt>
                <c:pt idx="11">
                  <c:v>7.1</c:v>
                </c:pt>
                <c:pt idx="12">
                  <c:v>7.2</c:v>
                </c:pt>
                <c:pt idx="13">
                  <c:v>6.8</c:v>
                </c:pt>
                <c:pt idx="14">
                  <c:v>6.4</c:v>
                </c:pt>
                <c:pt idx="15">
                  <c:v>6.3</c:v>
                </c:pt>
                <c:pt idx="16">
                  <c:v>6.7</c:v>
                </c:pt>
                <c:pt idx="17">
                  <c:v>6.6</c:v>
                </c:pt>
                <c:pt idx="18">
                  <c:v>6.5</c:v>
                </c:pt>
                <c:pt idx="19" formatCode="#\ ##0.0">
                  <c:v>6</c:v>
                </c:pt>
                <c:pt idx="20">
                  <c:v>5.7</c:v>
                </c:pt>
                <c:pt idx="21">
                  <c:v>5.0999999999999996</c:v>
                </c:pt>
                <c:pt idx="22">
                  <c:v>5.3</c:v>
                </c:pt>
                <c:pt idx="23">
                  <c:v>5.5</c:v>
                </c:pt>
                <c:pt idx="24">
                  <c:v>5.8</c:v>
                </c:pt>
                <c:pt idx="25">
                  <c:v>5.3</c:v>
                </c:pt>
                <c:pt idx="26">
                  <c:v>5.4</c:v>
                </c:pt>
                <c:pt idx="27">
                  <c:v>5.4</c:v>
                </c:pt>
                <c:pt idx="28">
                  <c:v>5.8</c:v>
                </c:pt>
                <c:pt idx="29">
                  <c:v>5.9</c:v>
                </c:pt>
                <c:pt idx="30" formatCode="#\ ##0.0">
                  <c:v>6</c:v>
                </c:pt>
                <c:pt idx="31">
                  <c:v>5.8</c:v>
                </c:pt>
                <c:pt idx="32">
                  <c:v>5.4</c:v>
                </c:pt>
                <c:pt idx="33">
                  <c:v>5.4</c:v>
                </c:pt>
                <c:pt idx="34">
                  <c:v>5.5</c:v>
                </c:pt>
                <c:pt idx="35">
                  <c:v>5.3</c:v>
                </c:pt>
                <c:pt idx="36">
                  <c:v>5.0999999999999996</c:v>
                </c:pt>
                <c:pt idx="37">
                  <c:v>5.0999999999999996</c:v>
                </c:pt>
                <c:pt idx="38">
                  <c:v>5.7</c:v>
                </c:pt>
                <c:pt idx="39">
                  <c:v>6.1</c:v>
                </c:pt>
                <c:pt idx="40">
                  <c:v>6.7</c:v>
                </c:pt>
                <c:pt idx="41">
                  <c:v>7.3</c:v>
                </c:pt>
                <c:pt idx="42">
                  <c:v>7.7</c:v>
                </c:pt>
                <c:pt idx="43">
                  <c:v>7.6</c:v>
                </c:pt>
                <c:pt idx="44">
                  <c:v>6.6</c:v>
                </c:pt>
                <c:pt idx="45">
                  <c:v>6.2</c:v>
                </c:pt>
                <c:pt idx="46">
                  <c:v>6.4</c:v>
                </c:pt>
                <c:pt idx="47">
                  <c:v>6.9</c:v>
                </c:pt>
                <c:pt idx="48">
                  <c:v>7.4</c:v>
                </c:pt>
                <c:pt idx="49">
                  <c:v>7.5</c:v>
                </c:pt>
                <c:pt idx="50">
                  <c:v>7.5</c:v>
                </c:pt>
                <c:pt idx="51">
                  <c:v>7.5</c:v>
                </c:pt>
                <c:pt idx="52">
                  <c:v>7.5</c:v>
                </c:pt>
                <c:pt idx="53">
                  <c:v>7.6</c:v>
                </c:pt>
                <c:pt idx="54">
                  <c:v>7.9</c:v>
                </c:pt>
                <c:pt idx="55">
                  <c:v>7.7</c:v>
                </c:pt>
                <c:pt idx="56">
                  <c:v>8.1</c:v>
                </c:pt>
                <c:pt idx="57">
                  <c:v>7.5</c:v>
                </c:pt>
                <c:pt idx="58">
                  <c:v>7.5</c:v>
                </c:pt>
                <c:pt idx="59">
                  <c:v>7.8</c:v>
                </c:pt>
                <c:pt idx="60">
                  <c:v>7.6</c:v>
                </c:pt>
                <c:pt idx="61">
                  <c:v>8.1999999999999993</c:v>
                </c:pt>
                <c:pt idx="62">
                  <c:v>7.9</c:v>
                </c:pt>
                <c:pt idx="63">
                  <c:v>7.8</c:v>
                </c:pt>
                <c:pt idx="64">
                  <c:v>7.7</c:v>
                </c:pt>
                <c:pt idx="65">
                  <c:v>7.4</c:v>
                </c:pt>
                <c:pt idx="66" formatCode="#\ ##0.0">
                  <c:v>8</c:v>
                </c:pt>
                <c:pt idx="67">
                  <c:v>8.1999999999999993</c:v>
                </c:pt>
              </c:numCache>
            </c:numRef>
          </c:val>
          <c:smooth val="0"/>
          <c:extLst>
            <c:ext xmlns:c16="http://schemas.microsoft.com/office/drawing/2014/chart" uri="{C3380CC4-5D6E-409C-BE32-E72D297353CC}">
              <c16:uniqueId val="{00000002-7FA8-5B4B-8B34-7B939F8D91C2}"/>
            </c:ext>
          </c:extLst>
        </c:ser>
        <c:ser>
          <c:idx val="3"/>
          <c:order val="3"/>
          <c:tx>
            <c:strRef>
              <c:f>'Sheet 1'!$A$15</c:f>
              <c:strCache>
                <c:ptCount val="1"/>
                <c:pt idx="0">
                  <c:v>Latvia</c:v>
                </c:pt>
              </c:strCache>
            </c:strRef>
          </c:tx>
          <c:spPr>
            <a:ln w="50800" cap="rnd">
              <a:solidFill>
                <a:srgbClr val="C00000"/>
              </a:solidFill>
              <a:round/>
            </a:ln>
            <a:effectLst/>
          </c:spPr>
          <c:marker>
            <c:symbol val="none"/>
          </c:marker>
          <c:cat>
            <c:strRef>
              <c:f>'Sheet 1'!$B$11:$BR$11</c:f>
              <c:strCache>
                <c:ptCount val="69"/>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strCache>
            </c:strRef>
          </c:cat>
          <c:val>
            <c:numRef>
              <c:f>'Sheet 1'!$B$15:$BR$15</c:f>
              <c:numCache>
                <c:formatCode>#\ ##0.##########</c:formatCode>
                <c:ptCount val="69"/>
                <c:pt idx="0">
                  <c:v>7.1</c:v>
                </c:pt>
                <c:pt idx="1">
                  <c:v>7.2</c:v>
                </c:pt>
                <c:pt idx="2">
                  <c:v>7.6</c:v>
                </c:pt>
                <c:pt idx="3">
                  <c:v>8.3000000000000007</c:v>
                </c:pt>
                <c:pt idx="4">
                  <c:v>8.6</c:v>
                </c:pt>
                <c:pt idx="5">
                  <c:v>8.6999999999999993</c:v>
                </c:pt>
                <c:pt idx="6">
                  <c:v>8.6999999999999993</c:v>
                </c:pt>
                <c:pt idx="7">
                  <c:v>8.6</c:v>
                </c:pt>
                <c:pt idx="8">
                  <c:v>8.3000000000000007</c:v>
                </c:pt>
                <c:pt idx="9">
                  <c:v>8.1</c:v>
                </c:pt>
                <c:pt idx="10" formatCode="#\ ##0.0">
                  <c:v>8</c:v>
                </c:pt>
                <c:pt idx="11">
                  <c:v>7.8</c:v>
                </c:pt>
                <c:pt idx="12">
                  <c:v>7.7</c:v>
                </c:pt>
                <c:pt idx="13">
                  <c:v>7.7</c:v>
                </c:pt>
                <c:pt idx="14">
                  <c:v>7.7</c:v>
                </c:pt>
                <c:pt idx="15">
                  <c:v>7.8</c:v>
                </c:pt>
                <c:pt idx="16">
                  <c:v>7.9</c:v>
                </c:pt>
                <c:pt idx="17">
                  <c:v>7.9</c:v>
                </c:pt>
                <c:pt idx="18">
                  <c:v>7.7</c:v>
                </c:pt>
                <c:pt idx="19">
                  <c:v>7.3</c:v>
                </c:pt>
                <c:pt idx="20">
                  <c:v>7.1</c:v>
                </c:pt>
                <c:pt idx="21">
                  <c:v>7.1</c:v>
                </c:pt>
                <c:pt idx="22">
                  <c:v>7.3</c:v>
                </c:pt>
                <c:pt idx="23">
                  <c:v>7.3</c:v>
                </c:pt>
                <c:pt idx="24">
                  <c:v>7.1</c:v>
                </c:pt>
                <c:pt idx="25">
                  <c:v>6.9</c:v>
                </c:pt>
                <c:pt idx="26">
                  <c:v>6.8</c:v>
                </c:pt>
                <c:pt idx="27">
                  <c:v>6.6</c:v>
                </c:pt>
                <c:pt idx="28">
                  <c:v>6.6</c:v>
                </c:pt>
                <c:pt idx="29">
                  <c:v>6.6</c:v>
                </c:pt>
                <c:pt idx="30">
                  <c:v>6.9</c:v>
                </c:pt>
                <c:pt idx="31" formatCode="#\ ##0.0">
                  <c:v>7</c:v>
                </c:pt>
                <c:pt idx="32">
                  <c:v>7.1</c:v>
                </c:pt>
                <c:pt idx="33" formatCode="#\ ##0.0">
                  <c:v>7</c:v>
                </c:pt>
                <c:pt idx="34">
                  <c:v>6.9</c:v>
                </c:pt>
                <c:pt idx="35">
                  <c:v>6.6</c:v>
                </c:pt>
                <c:pt idx="36">
                  <c:v>6.2</c:v>
                </c:pt>
                <c:pt idx="37">
                  <c:v>6.1</c:v>
                </c:pt>
                <c:pt idx="38" formatCode="#\ ##0.0">
                  <c:v>6</c:v>
                </c:pt>
                <c:pt idx="39">
                  <c:v>6.2</c:v>
                </c:pt>
                <c:pt idx="40">
                  <c:v>6.4</c:v>
                </c:pt>
                <c:pt idx="41">
                  <c:v>6.6</c:v>
                </c:pt>
                <c:pt idx="42">
                  <c:v>6.6</c:v>
                </c:pt>
                <c:pt idx="43">
                  <c:v>6.6</c:v>
                </c:pt>
                <c:pt idx="44">
                  <c:v>6.7</c:v>
                </c:pt>
                <c:pt idx="45">
                  <c:v>6.8</c:v>
                </c:pt>
                <c:pt idx="46" formatCode="#\ ##0.0">
                  <c:v>7</c:v>
                </c:pt>
                <c:pt idx="47" formatCode="#\ ##0.0">
                  <c:v>7</c:v>
                </c:pt>
                <c:pt idx="48">
                  <c:v>6.9</c:v>
                </c:pt>
                <c:pt idx="49">
                  <c:v>6.9</c:v>
                </c:pt>
                <c:pt idx="50">
                  <c:v>6.9</c:v>
                </c:pt>
                <c:pt idx="51">
                  <c:v>6.9</c:v>
                </c:pt>
                <c:pt idx="52">
                  <c:v>6.9</c:v>
                </c:pt>
                <c:pt idx="53">
                  <c:v>6.9</c:v>
                </c:pt>
                <c:pt idx="54">
                  <c:v>6.8</c:v>
                </c:pt>
                <c:pt idx="55">
                  <c:v>6.9</c:v>
                </c:pt>
                <c:pt idx="56">
                  <c:v>6.8</c:v>
                </c:pt>
                <c:pt idx="57" formatCode="#\ ##0.0">
                  <c:v>7</c:v>
                </c:pt>
                <c:pt idx="58" formatCode="#\ ##0.0">
                  <c:v>7</c:v>
                </c:pt>
                <c:pt idx="59" formatCode="#\ ##0.0">
                  <c:v>7</c:v>
                </c:pt>
                <c:pt idx="60">
                  <c:v>7.1</c:v>
                </c:pt>
                <c:pt idx="61">
                  <c:v>7.2</c:v>
                </c:pt>
                <c:pt idx="62" formatCode="#\ ##0.0">
                  <c:v>7</c:v>
                </c:pt>
                <c:pt idx="63">
                  <c:v>6.8</c:v>
                </c:pt>
                <c:pt idx="64">
                  <c:v>6.7</c:v>
                </c:pt>
                <c:pt idx="65">
                  <c:v>6.6</c:v>
                </c:pt>
                <c:pt idx="66">
                  <c:v>6.6</c:v>
                </c:pt>
                <c:pt idx="67">
                  <c:v>6.5</c:v>
                </c:pt>
              </c:numCache>
            </c:numRef>
          </c:val>
          <c:smooth val="0"/>
          <c:extLst>
            <c:ext xmlns:c16="http://schemas.microsoft.com/office/drawing/2014/chart" uri="{C3380CC4-5D6E-409C-BE32-E72D297353CC}">
              <c16:uniqueId val="{00000003-7FA8-5B4B-8B34-7B939F8D91C2}"/>
            </c:ext>
          </c:extLst>
        </c:ser>
        <c:ser>
          <c:idx val="4"/>
          <c:order val="4"/>
          <c:tx>
            <c:strRef>
              <c:f>'Sheet 1'!$A$16</c:f>
              <c:strCache>
                <c:ptCount val="1"/>
                <c:pt idx="0">
                  <c:v>Lithuania</c:v>
                </c:pt>
              </c:strCache>
            </c:strRef>
          </c:tx>
          <c:spPr>
            <a:ln w="50800" cap="rnd">
              <a:solidFill>
                <a:srgbClr val="00B050"/>
              </a:solidFill>
              <a:round/>
            </a:ln>
            <a:effectLst/>
          </c:spPr>
          <c:marker>
            <c:symbol val="none"/>
          </c:marker>
          <c:cat>
            <c:strRef>
              <c:f>'Sheet 1'!$B$11:$BR$11</c:f>
              <c:strCache>
                <c:ptCount val="69"/>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strCache>
            </c:strRef>
          </c:cat>
          <c:val>
            <c:numRef>
              <c:f>'Sheet 1'!$B$16:$BR$16</c:f>
              <c:numCache>
                <c:formatCode>#\ ##0.##########</c:formatCode>
                <c:ptCount val="69"/>
                <c:pt idx="0" formatCode="#\ ##0.0">
                  <c:v>7</c:v>
                </c:pt>
                <c:pt idx="1">
                  <c:v>7.4</c:v>
                </c:pt>
                <c:pt idx="2">
                  <c:v>7.8</c:v>
                </c:pt>
                <c:pt idx="3" formatCode="#\ ##0.0">
                  <c:v>8</c:v>
                </c:pt>
                <c:pt idx="4">
                  <c:v>8.6</c:v>
                </c:pt>
                <c:pt idx="5">
                  <c:v>8.9</c:v>
                </c:pt>
                <c:pt idx="6">
                  <c:v>9.1999999999999993</c:v>
                </c:pt>
                <c:pt idx="7">
                  <c:v>9.1999999999999993</c:v>
                </c:pt>
                <c:pt idx="8" formatCode="#\ ##0.0">
                  <c:v>9</c:v>
                </c:pt>
                <c:pt idx="9">
                  <c:v>9.6</c:v>
                </c:pt>
                <c:pt idx="10">
                  <c:v>9.1999999999999993</c:v>
                </c:pt>
                <c:pt idx="11">
                  <c:v>8.4</c:v>
                </c:pt>
                <c:pt idx="12">
                  <c:v>7.9</c:v>
                </c:pt>
                <c:pt idx="13">
                  <c:v>7.4</c:v>
                </c:pt>
                <c:pt idx="14">
                  <c:v>7.6</c:v>
                </c:pt>
                <c:pt idx="15">
                  <c:v>7.9</c:v>
                </c:pt>
                <c:pt idx="16">
                  <c:v>7.7</c:v>
                </c:pt>
                <c:pt idx="17">
                  <c:v>7.4</c:v>
                </c:pt>
                <c:pt idx="18">
                  <c:v>6.9</c:v>
                </c:pt>
                <c:pt idx="19">
                  <c:v>6.7</c:v>
                </c:pt>
                <c:pt idx="20">
                  <c:v>6.7</c:v>
                </c:pt>
                <c:pt idx="21">
                  <c:v>6.5</c:v>
                </c:pt>
                <c:pt idx="22">
                  <c:v>6.6</c:v>
                </c:pt>
                <c:pt idx="23">
                  <c:v>6.4</c:v>
                </c:pt>
                <c:pt idx="24">
                  <c:v>6.3</c:v>
                </c:pt>
                <c:pt idx="25">
                  <c:v>6.1</c:v>
                </c:pt>
                <c:pt idx="26">
                  <c:v>5.7</c:v>
                </c:pt>
                <c:pt idx="27">
                  <c:v>5.5</c:v>
                </c:pt>
                <c:pt idx="28">
                  <c:v>5.5</c:v>
                </c:pt>
                <c:pt idx="29">
                  <c:v>5.7</c:v>
                </c:pt>
                <c:pt idx="30" formatCode="#\ ##0.0">
                  <c:v>6</c:v>
                </c:pt>
                <c:pt idx="31">
                  <c:v>6.2</c:v>
                </c:pt>
                <c:pt idx="32">
                  <c:v>6.1</c:v>
                </c:pt>
                <c:pt idx="33">
                  <c:v>5.9</c:v>
                </c:pt>
                <c:pt idx="34">
                  <c:v>5.9</c:v>
                </c:pt>
                <c:pt idx="35">
                  <c:v>6.3</c:v>
                </c:pt>
                <c:pt idx="36">
                  <c:v>6.8</c:v>
                </c:pt>
                <c:pt idx="37">
                  <c:v>7.1</c:v>
                </c:pt>
                <c:pt idx="38">
                  <c:v>6.9</c:v>
                </c:pt>
                <c:pt idx="39">
                  <c:v>6.2</c:v>
                </c:pt>
                <c:pt idx="40">
                  <c:v>6.1</c:v>
                </c:pt>
                <c:pt idx="41">
                  <c:v>6.3</c:v>
                </c:pt>
                <c:pt idx="42">
                  <c:v>6.5</c:v>
                </c:pt>
                <c:pt idx="43">
                  <c:v>7.1</c:v>
                </c:pt>
                <c:pt idx="44">
                  <c:v>7.3</c:v>
                </c:pt>
                <c:pt idx="45">
                  <c:v>7.3</c:v>
                </c:pt>
                <c:pt idx="46">
                  <c:v>7.3</c:v>
                </c:pt>
                <c:pt idx="47">
                  <c:v>7.2</c:v>
                </c:pt>
                <c:pt idx="48">
                  <c:v>7.4</c:v>
                </c:pt>
                <c:pt idx="49">
                  <c:v>7.4</c:v>
                </c:pt>
                <c:pt idx="50">
                  <c:v>7.3</c:v>
                </c:pt>
                <c:pt idx="51">
                  <c:v>7.3</c:v>
                </c:pt>
                <c:pt idx="52">
                  <c:v>7.2</c:v>
                </c:pt>
                <c:pt idx="53">
                  <c:v>7.1</c:v>
                </c:pt>
                <c:pt idx="54">
                  <c:v>7.5</c:v>
                </c:pt>
                <c:pt idx="55">
                  <c:v>7.5</c:v>
                </c:pt>
                <c:pt idx="56">
                  <c:v>7.2</c:v>
                </c:pt>
                <c:pt idx="57">
                  <c:v>6.9</c:v>
                </c:pt>
                <c:pt idx="58">
                  <c:v>6.5</c:v>
                </c:pt>
                <c:pt idx="59">
                  <c:v>6.4</c:v>
                </c:pt>
                <c:pt idx="60">
                  <c:v>6.5</c:v>
                </c:pt>
                <c:pt idx="61">
                  <c:v>6.4</c:v>
                </c:pt>
                <c:pt idx="62">
                  <c:v>6.3</c:v>
                </c:pt>
                <c:pt idx="63" formatCode="#\ ##0.0">
                  <c:v>7</c:v>
                </c:pt>
                <c:pt idx="64">
                  <c:v>7.1</c:v>
                </c:pt>
                <c:pt idx="65">
                  <c:v>7.1</c:v>
                </c:pt>
                <c:pt idx="66">
                  <c:v>7.1</c:v>
                </c:pt>
                <c:pt idx="67" formatCode="#\ ##0.0">
                  <c:v>7</c:v>
                </c:pt>
              </c:numCache>
            </c:numRef>
          </c:val>
          <c:smooth val="0"/>
          <c:extLst>
            <c:ext xmlns:c16="http://schemas.microsoft.com/office/drawing/2014/chart" uri="{C3380CC4-5D6E-409C-BE32-E72D297353CC}">
              <c16:uniqueId val="{00000004-7FA8-5B4B-8B34-7B939F8D91C2}"/>
            </c:ext>
          </c:extLst>
        </c:ser>
        <c:ser>
          <c:idx val="5"/>
          <c:order val="5"/>
          <c:tx>
            <c:strRef>
              <c:f>'Sheet 1'!$A$17</c:f>
              <c:strCache>
                <c:ptCount val="1"/>
                <c:pt idx="0">
                  <c:v>Finland</c:v>
                </c:pt>
              </c:strCache>
            </c:strRef>
          </c:tx>
          <c:spPr>
            <a:ln w="50800" cap="rnd">
              <a:solidFill>
                <a:schemeClr val="accent4">
                  <a:lumMod val="50000"/>
                </a:schemeClr>
              </a:solidFill>
              <a:round/>
            </a:ln>
            <a:effectLst/>
          </c:spPr>
          <c:marker>
            <c:symbol val="none"/>
          </c:marker>
          <c:cat>
            <c:strRef>
              <c:f>'Sheet 1'!$B$11:$BR$11</c:f>
              <c:strCache>
                <c:ptCount val="69"/>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strCache>
            </c:strRef>
          </c:cat>
          <c:val>
            <c:numRef>
              <c:f>'Sheet 1'!$B$17:$BR$17</c:f>
              <c:numCache>
                <c:formatCode>#\ ##0.##########</c:formatCode>
                <c:ptCount val="69"/>
                <c:pt idx="0">
                  <c:v>6.9</c:v>
                </c:pt>
                <c:pt idx="1">
                  <c:v>6.7</c:v>
                </c:pt>
                <c:pt idx="2">
                  <c:v>6.8</c:v>
                </c:pt>
                <c:pt idx="3">
                  <c:v>7.2</c:v>
                </c:pt>
                <c:pt idx="4">
                  <c:v>8.6</c:v>
                </c:pt>
                <c:pt idx="5">
                  <c:v>7.6</c:v>
                </c:pt>
                <c:pt idx="6">
                  <c:v>8.1</c:v>
                </c:pt>
                <c:pt idx="7">
                  <c:v>8.8000000000000007</c:v>
                </c:pt>
                <c:pt idx="8">
                  <c:v>8.1</c:v>
                </c:pt>
                <c:pt idx="9">
                  <c:v>8.1999999999999993</c:v>
                </c:pt>
                <c:pt idx="10" formatCode="#\ ##0.0">
                  <c:v>8</c:v>
                </c:pt>
                <c:pt idx="11">
                  <c:v>8.1999999999999993</c:v>
                </c:pt>
                <c:pt idx="12">
                  <c:v>8.4</c:v>
                </c:pt>
                <c:pt idx="13">
                  <c:v>8.1</c:v>
                </c:pt>
                <c:pt idx="14">
                  <c:v>7.7</c:v>
                </c:pt>
                <c:pt idx="15">
                  <c:v>8.5</c:v>
                </c:pt>
                <c:pt idx="16">
                  <c:v>8.3000000000000007</c:v>
                </c:pt>
                <c:pt idx="17">
                  <c:v>7.6</c:v>
                </c:pt>
                <c:pt idx="18">
                  <c:v>7.6</c:v>
                </c:pt>
                <c:pt idx="19" formatCode="#\ ##0.0">
                  <c:v>7</c:v>
                </c:pt>
                <c:pt idx="20">
                  <c:v>7.5</c:v>
                </c:pt>
                <c:pt idx="21">
                  <c:v>6.7</c:v>
                </c:pt>
                <c:pt idx="22">
                  <c:v>6.8</c:v>
                </c:pt>
                <c:pt idx="23">
                  <c:v>7.3</c:v>
                </c:pt>
                <c:pt idx="24" formatCode="#\ ##0.0">
                  <c:v>7</c:v>
                </c:pt>
                <c:pt idx="25">
                  <c:v>6.6</c:v>
                </c:pt>
                <c:pt idx="26">
                  <c:v>6.6</c:v>
                </c:pt>
                <c:pt idx="27">
                  <c:v>6.2</c:v>
                </c:pt>
                <c:pt idx="28">
                  <c:v>6.2</c:v>
                </c:pt>
                <c:pt idx="29">
                  <c:v>6.8</c:v>
                </c:pt>
                <c:pt idx="30">
                  <c:v>7.1</c:v>
                </c:pt>
                <c:pt idx="31">
                  <c:v>7.2</c:v>
                </c:pt>
                <c:pt idx="32">
                  <c:v>7.2</c:v>
                </c:pt>
                <c:pt idx="33">
                  <c:v>6.4</c:v>
                </c:pt>
                <c:pt idx="34">
                  <c:v>6.7</c:v>
                </c:pt>
                <c:pt idx="35">
                  <c:v>7.3</c:v>
                </c:pt>
                <c:pt idx="36">
                  <c:v>7.1</c:v>
                </c:pt>
                <c:pt idx="37">
                  <c:v>6.6</c:v>
                </c:pt>
                <c:pt idx="38">
                  <c:v>6.5</c:v>
                </c:pt>
                <c:pt idx="39">
                  <c:v>7.1</c:v>
                </c:pt>
                <c:pt idx="40">
                  <c:v>7.2</c:v>
                </c:pt>
                <c:pt idx="41">
                  <c:v>7.1</c:v>
                </c:pt>
                <c:pt idx="42">
                  <c:v>7.4</c:v>
                </c:pt>
                <c:pt idx="43">
                  <c:v>7.4</c:v>
                </c:pt>
                <c:pt idx="44">
                  <c:v>7.5</c:v>
                </c:pt>
                <c:pt idx="45">
                  <c:v>7.5</c:v>
                </c:pt>
                <c:pt idx="46">
                  <c:v>7.7</c:v>
                </c:pt>
                <c:pt idx="47">
                  <c:v>7.6</c:v>
                </c:pt>
                <c:pt idx="48">
                  <c:v>7.8</c:v>
                </c:pt>
                <c:pt idx="49">
                  <c:v>7.7</c:v>
                </c:pt>
                <c:pt idx="50">
                  <c:v>8.4</c:v>
                </c:pt>
                <c:pt idx="51">
                  <c:v>8.3000000000000007</c:v>
                </c:pt>
                <c:pt idx="52">
                  <c:v>8.3000000000000007</c:v>
                </c:pt>
                <c:pt idx="53">
                  <c:v>8.3000000000000007</c:v>
                </c:pt>
                <c:pt idx="54">
                  <c:v>8.5</c:v>
                </c:pt>
                <c:pt idx="55">
                  <c:v>8.1999999999999993</c:v>
                </c:pt>
                <c:pt idx="56">
                  <c:v>8.6999999999999993</c:v>
                </c:pt>
                <c:pt idx="57">
                  <c:v>8.9</c:v>
                </c:pt>
                <c:pt idx="58">
                  <c:v>8.9</c:v>
                </c:pt>
                <c:pt idx="59">
                  <c:v>8.6999999999999993</c:v>
                </c:pt>
                <c:pt idx="60" formatCode="#\ ##0.0">
                  <c:v>9</c:v>
                </c:pt>
                <c:pt idx="61">
                  <c:v>9.1999999999999993</c:v>
                </c:pt>
                <c:pt idx="62">
                  <c:v>9.5</c:v>
                </c:pt>
                <c:pt idx="63">
                  <c:v>9.1</c:v>
                </c:pt>
                <c:pt idx="64">
                  <c:v>8.8000000000000007</c:v>
                </c:pt>
                <c:pt idx="65" formatCode="#\ ##0.0">
                  <c:v>10</c:v>
                </c:pt>
                <c:pt idx="66" formatCode="#\ ##0.0">
                  <c:v>10</c:v>
                </c:pt>
                <c:pt idx="67">
                  <c:v>10.1</c:v>
                </c:pt>
                <c:pt idx="68">
                  <c:v>9.6</c:v>
                </c:pt>
              </c:numCache>
            </c:numRef>
          </c:val>
          <c:smooth val="0"/>
          <c:extLst>
            <c:ext xmlns:c16="http://schemas.microsoft.com/office/drawing/2014/chart" uri="{C3380CC4-5D6E-409C-BE32-E72D297353CC}">
              <c16:uniqueId val="{00000005-7FA8-5B4B-8B34-7B939F8D91C2}"/>
            </c:ext>
          </c:extLst>
        </c:ser>
        <c:ser>
          <c:idx val="6"/>
          <c:order val="6"/>
          <c:tx>
            <c:strRef>
              <c:f>'Sheet 1'!$A$18</c:f>
              <c:strCache>
                <c:ptCount val="1"/>
                <c:pt idx="0">
                  <c:v>Sweden</c:v>
                </c:pt>
              </c:strCache>
            </c:strRef>
          </c:tx>
          <c:spPr>
            <a:ln w="28575" cap="rnd">
              <a:solidFill>
                <a:schemeClr val="accent1">
                  <a:lumMod val="60000"/>
                </a:schemeClr>
              </a:solidFill>
              <a:round/>
            </a:ln>
            <a:effectLst/>
          </c:spPr>
          <c:marker>
            <c:symbol val="none"/>
          </c:marker>
          <c:cat>
            <c:strRef>
              <c:f>'Sheet 1'!$B$11:$BR$11</c:f>
              <c:strCache>
                <c:ptCount val="69"/>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strCache>
            </c:strRef>
          </c:cat>
          <c:val>
            <c:numRef>
              <c:f>'Sheet 1'!$B$18:$BR$18</c:f>
              <c:numCache>
                <c:formatCode>#\ ##0.##########</c:formatCode>
                <c:ptCount val="69"/>
                <c:pt idx="0">
                  <c:v>7.4</c:v>
                </c:pt>
                <c:pt idx="1">
                  <c:v>7.8</c:v>
                </c:pt>
                <c:pt idx="2">
                  <c:v>6.8</c:v>
                </c:pt>
                <c:pt idx="3">
                  <c:v>8.1999999999999993</c:v>
                </c:pt>
                <c:pt idx="4">
                  <c:v>8.5</c:v>
                </c:pt>
                <c:pt idx="5">
                  <c:v>9.1</c:v>
                </c:pt>
                <c:pt idx="6">
                  <c:v>9.6</c:v>
                </c:pt>
                <c:pt idx="7">
                  <c:v>9.3000000000000007</c:v>
                </c:pt>
                <c:pt idx="8" formatCode="#\ ##0.0">
                  <c:v>9</c:v>
                </c:pt>
                <c:pt idx="9">
                  <c:v>8.8000000000000007</c:v>
                </c:pt>
                <c:pt idx="10">
                  <c:v>8.6</c:v>
                </c:pt>
                <c:pt idx="11">
                  <c:v>9.1999999999999993</c:v>
                </c:pt>
                <c:pt idx="12" formatCode="#\ ##0.0">
                  <c:v>9</c:v>
                </c:pt>
                <c:pt idx="13">
                  <c:v>9.1</c:v>
                </c:pt>
                <c:pt idx="14">
                  <c:v>9.6</c:v>
                </c:pt>
                <c:pt idx="15">
                  <c:v>9.1</c:v>
                </c:pt>
                <c:pt idx="16">
                  <c:v>9.1</c:v>
                </c:pt>
                <c:pt idx="17">
                  <c:v>9.4</c:v>
                </c:pt>
                <c:pt idx="18">
                  <c:v>8.6999999999999993</c:v>
                </c:pt>
                <c:pt idx="19">
                  <c:v>8.9</c:v>
                </c:pt>
                <c:pt idx="20">
                  <c:v>8.9</c:v>
                </c:pt>
                <c:pt idx="21">
                  <c:v>8.4</c:v>
                </c:pt>
                <c:pt idx="22">
                  <c:v>8.4</c:v>
                </c:pt>
                <c:pt idx="23" formatCode="#\ ##0.0">
                  <c:v>8</c:v>
                </c:pt>
                <c:pt idx="24" formatCode="#\ ##0.0">
                  <c:v>8</c:v>
                </c:pt>
                <c:pt idx="25">
                  <c:v>7.3</c:v>
                </c:pt>
                <c:pt idx="26">
                  <c:v>7.7</c:v>
                </c:pt>
                <c:pt idx="27">
                  <c:v>7.8</c:v>
                </c:pt>
                <c:pt idx="28">
                  <c:v>7.8</c:v>
                </c:pt>
                <c:pt idx="29">
                  <c:v>7.4</c:v>
                </c:pt>
                <c:pt idx="30">
                  <c:v>7.3</c:v>
                </c:pt>
                <c:pt idx="31">
                  <c:v>6.9</c:v>
                </c:pt>
                <c:pt idx="32" formatCode="#\ ##0.0">
                  <c:v>7</c:v>
                </c:pt>
                <c:pt idx="33">
                  <c:v>7.8</c:v>
                </c:pt>
                <c:pt idx="34">
                  <c:v>7.3</c:v>
                </c:pt>
                <c:pt idx="35">
                  <c:v>7.5</c:v>
                </c:pt>
                <c:pt idx="36">
                  <c:v>7.1</c:v>
                </c:pt>
                <c:pt idx="37">
                  <c:v>7.7</c:v>
                </c:pt>
                <c:pt idx="38">
                  <c:v>7.3</c:v>
                </c:pt>
                <c:pt idx="39">
                  <c:v>7.2</c:v>
                </c:pt>
                <c:pt idx="40">
                  <c:v>7.2</c:v>
                </c:pt>
                <c:pt idx="41">
                  <c:v>8.1</c:v>
                </c:pt>
                <c:pt idx="42">
                  <c:v>7.1</c:v>
                </c:pt>
                <c:pt idx="43">
                  <c:v>8.1</c:v>
                </c:pt>
                <c:pt idx="44">
                  <c:v>8.1</c:v>
                </c:pt>
                <c:pt idx="45" formatCode="#\ ##0.0">
                  <c:v>8</c:v>
                </c:pt>
                <c:pt idx="46" formatCode="#\ ##0.0">
                  <c:v>8</c:v>
                </c:pt>
                <c:pt idx="47">
                  <c:v>8.1999999999999993</c:v>
                </c:pt>
                <c:pt idx="48">
                  <c:v>7.9</c:v>
                </c:pt>
                <c:pt idx="49" formatCode="#\ ##0.0">
                  <c:v>8</c:v>
                </c:pt>
                <c:pt idx="50">
                  <c:v>8.8000000000000007</c:v>
                </c:pt>
                <c:pt idx="51">
                  <c:v>8.6</c:v>
                </c:pt>
                <c:pt idx="52">
                  <c:v>8.1</c:v>
                </c:pt>
                <c:pt idx="53">
                  <c:v>8.3000000000000007</c:v>
                </c:pt>
                <c:pt idx="54">
                  <c:v>8.6</c:v>
                </c:pt>
                <c:pt idx="55">
                  <c:v>8.3000000000000007</c:v>
                </c:pt>
                <c:pt idx="56">
                  <c:v>8.6</c:v>
                </c:pt>
                <c:pt idx="57">
                  <c:v>8.4</c:v>
                </c:pt>
                <c:pt idx="58">
                  <c:v>8.4</c:v>
                </c:pt>
                <c:pt idx="59">
                  <c:v>8.5</c:v>
                </c:pt>
                <c:pt idx="60">
                  <c:v>9.6</c:v>
                </c:pt>
                <c:pt idx="61">
                  <c:v>8.8000000000000007</c:v>
                </c:pt>
                <c:pt idx="62">
                  <c:v>8.1</c:v>
                </c:pt>
                <c:pt idx="63">
                  <c:v>8.5</c:v>
                </c:pt>
                <c:pt idx="64">
                  <c:v>9.1</c:v>
                </c:pt>
                <c:pt idx="65">
                  <c:v>8.3000000000000007</c:v>
                </c:pt>
                <c:pt idx="66">
                  <c:v>8.9</c:v>
                </c:pt>
                <c:pt idx="67">
                  <c:v>8.8000000000000007</c:v>
                </c:pt>
                <c:pt idx="68">
                  <c:v>8.6999999999999993</c:v>
                </c:pt>
              </c:numCache>
            </c:numRef>
          </c:val>
          <c:smooth val="0"/>
          <c:extLst>
            <c:ext xmlns:c16="http://schemas.microsoft.com/office/drawing/2014/chart" uri="{C3380CC4-5D6E-409C-BE32-E72D297353CC}">
              <c16:uniqueId val="{00000006-7FA8-5B4B-8B34-7B939F8D91C2}"/>
            </c:ext>
          </c:extLst>
        </c:ser>
        <c:dLbls>
          <c:showLegendKey val="0"/>
          <c:showVal val="0"/>
          <c:showCatName val="0"/>
          <c:showSerName val="0"/>
          <c:showPercent val="0"/>
          <c:showBubbleSize val="0"/>
        </c:dLbls>
        <c:smooth val="0"/>
        <c:axId val="204107567"/>
        <c:axId val="204109279"/>
      </c:lineChart>
      <c:catAx>
        <c:axId val="204107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204109279"/>
        <c:crosses val="autoZero"/>
        <c:auto val="1"/>
        <c:lblAlgn val="ctr"/>
        <c:lblOffset val="100"/>
        <c:noMultiLvlLbl val="0"/>
      </c:catAx>
      <c:valAx>
        <c:axId val="204109279"/>
        <c:scaling>
          <c:orientation val="minMax"/>
          <c:max val="12"/>
          <c:min val="2"/>
        </c:scaling>
        <c:delete val="0"/>
        <c:axPos val="l"/>
        <c:majorGridlines>
          <c:spPr>
            <a:ln w="9525" cap="flat" cmpd="sng" algn="ctr">
              <a:solidFill>
                <a:schemeClr val="tx1">
                  <a:lumMod val="15000"/>
                  <a:lumOff val="85000"/>
                </a:schemeClr>
              </a:solidFill>
              <a:round/>
            </a:ln>
            <a:effectLst/>
          </c:spPr>
        </c:majorGridlines>
        <c:numFmt formatCode="#\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204107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GB" sz="3200" dirty="0" err="1"/>
              <a:t>Eesti</a:t>
            </a:r>
            <a:r>
              <a:rPr lang="en-GB" sz="3200" dirty="0"/>
              <a:t>   </a:t>
            </a:r>
            <a:r>
              <a:rPr lang="en-GB" sz="3200" dirty="0" err="1"/>
              <a:t>ja</a:t>
            </a:r>
            <a:r>
              <a:rPr lang="en-GB" sz="3200" dirty="0"/>
              <a:t> </a:t>
            </a:r>
            <a:r>
              <a:rPr lang="en-GB" sz="3200" dirty="0" err="1"/>
              <a:t>naabrite</a:t>
            </a:r>
            <a:r>
              <a:rPr lang="en-GB" sz="3200" dirty="0"/>
              <a:t> SKP,  EL=100</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EE"/>
        </a:p>
      </c:txPr>
    </c:title>
    <c:autoTitleDeleted val="0"/>
    <c:plotArea>
      <c:layout/>
      <c:lineChart>
        <c:grouping val="standard"/>
        <c:varyColors val="0"/>
        <c:ser>
          <c:idx val="0"/>
          <c:order val="0"/>
          <c:tx>
            <c:strRef>
              <c:f>Sheet1!$C$6</c:f>
              <c:strCache>
                <c:ptCount val="1"/>
                <c:pt idx="0">
                  <c:v>Eesti</c:v>
                </c:pt>
              </c:strCache>
            </c:strRef>
          </c:tx>
          <c:spPr>
            <a:ln w="28575" cap="rnd">
              <a:solidFill>
                <a:schemeClr val="accent1"/>
              </a:solidFill>
              <a:round/>
            </a:ln>
            <a:effectLst/>
          </c:spPr>
          <c:marker>
            <c:symbol val="none"/>
          </c:marker>
          <c:cat>
            <c:numRef>
              <c:f>Sheet1!$D$5:$O$5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2013</c:v>
                </c:pt>
                <c:pt idx="11">
                  <c:v>2024</c:v>
                </c:pt>
              </c:numCache>
            </c:numRef>
          </c:cat>
          <c:val>
            <c:numRef>
              <c:f>Sheet1!$D$6:$O$6</c:f>
              <c:numCache>
                <c:formatCode>General</c:formatCode>
                <c:ptCount val="12"/>
                <c:pt idx="0">
                  <c:v>76</c:v>
                </c:pt>
                <c:pt idx="1">
                  <c:v>78</c:v>
                </c:pt>
                <c:pt idx="2">
                  <c:v>77</c:v>
                </c:pt>
                <c:pt idx="3">
                  <c:v>78</c:v>
                </c:pt>
                <c:pt idx="4">
                  <c:v>80</c:v>
                </c:pt>
                <c:pt idx="5">
                  <c:v>82</c:v>
                </c:pt>
                <c:pt idx="6">
                  <c:v>84</c:v>
                </c:pt>
                <c:pt idx="7">
                  <c:v>85</c:v>
                </c:pt>
                <c:pt idx="8">
                  <c:v>85</c:v>
                </c:pt>
                <c:pt idx="9">
                  <c:v>84</c:v>
                </c:pt>
                <c:pt idx="10">
                  <c:v>80</c:v>
                </c:pt>
                <c:pt idx="11">
                  <c:v>79</c:v>
                </c:pt>
              </c:numCache>
            </c:numRef>
          </c:val>
          <c:smooth val="0"/>
          <c:extLst>
            <c:ext xmlns:c16="http://schemas.microsoft.com/office/drawing/2014/chart" uri="{C3380CC4-5D6E-409C-BE32-E72D297353CC}">
              <c16:uniqueId val="{00000000-97A2-D94B-9F1F-8DD999FF60EA}"/>
            </c:ext>
          </c:extLst>
        </c:ser>
        <c:ser>
          <c:idx val="1"/>
          <c:order val="1"/>
          <c:tx>
            <c:strRef>
              <c:f>Sheet1!$C$7</c:f>
              <c:strCache>
                <c:ptCount val="1"/>
                <c:pt idx="0">
                  <c:v>Läti</c:v>
                </c:pt>
              </c:strCache>
            </c:strRef>
          </c:tx>
          <c:spPr>
            <a:ln w="28575" cap="rnd">
              <a:solidFill>
                <a:schemeClr val="accent2"/>
              </a:solidFill>
              <a:round/>
            </a:ln>
            <a:effectLst/>
          </c:spPr>
          <c:marker>
            <c:symbol val="none"/>
          </c:marker>
          <c:cat>
            <c:numRef>
              <c:f>Sheet1!$D$5:$O$5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2013</c:v>
                </c:pt>
                <c:pt idx="11">
                  <c:v>2024</c:v>
                </c:pt>
              </c:numCache>
            </c:numRef>
          </c:cat>
          <c:val>
            <c:numRef>
              <c:f>Sheet1!$D$7:$O$7</c:f>
              <c:numCache>
                <c:formatCode>General</c:formatCode>
                <c:ptCount val="12"/>
                <c:pt idx="0">
                  <c:v>60</c:v>
                </c:pt>
                <c:pt idx="1">
                  <c:v>61</c:v>
                </c:pt>
                <c:pt idx="2">
                  <c:v>62</c:v>
                </c:pt>
                <c:pt idx="3">
                  <c:v>63</c:v>
                </c:pt>
                <c:pt idx="4">
                  <c:v>64</c:v>
                </c:pt>
                <c:pt idx="5">
                  <c:v>66</c:v>
                </c:pt>
                <c:pt idx="6">
                  <c:v>66</c:v>
                </c:pt>
                <c:pt idx="7">
                  <c:v>69</c:v>
                </c:pt>
                <c:pt idx="8">
                  <c:v>71</c:v>
                </c:pt>
                <c:pt idx="9">
                  <c:v>69</c:v>
                </c:pt>
                <c:pt idx="10">
                  <c:v>71</c:v>
                </c:pt>
                <c:pt idx="11">
                  <c:v>71</c:v>
                </c:pt>
              </c:numCache>
            </c:numRef>
          </c:val>
          <c:smooth val="0"/>
          <c:extLst>
            <c:ext xmlns:c16="http://schemas.microsoft.com/office/drawing/2014/chart" uri="{C3380CC4-5D6E-409C-BE32-E72D297353CC}">
              <c16:uniqueId val="{00000001-97A2-D94B-9F1F-8DD999FF60EA}"/>
            </c:ext>
          </c:extLst>
        </c:ser>
        <c:ser>
          <c:idx val="2"/>
          <c:order val="2"/>
          <c:tx>
            <c:strRef>
              <c:f>Sheet1!$C$8</c:f>
              <c:strCache>
                <c:ptCount val="1"/>
                <c:pt idx="0">
                  <c:v>Leedu</c:v>
                </c:pt>
              </c:strCache>
            </c:strRef>
          </c:tx>
          <c:spPr>
            <a:ln w="28575" cap="rnd">
              <a:solidFill>
                <a:schemeClr val="accent3"/>
              </a:solidFill>
              <a:round/>
            </a:ln>
            <a:effectLst/>
          </c:spPr>
          <c:marker>
            <c:symbol val="none"/>
          </c:marker>
          <c:cat>
            <c:numRef>
              <c:f>Sheet1!$D$5:$O$5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2013</c:v>
                </c:pt>
                <c:pt idx="11">
                  <c:v>2024</c:v>
                </c:pt>
              </c:numCache>
            </c:numRef>
          </c:cat>
          <c:val>
            <c:numRef>
              <c:f>Sheet1!$D$8:$O$8</c:f>
              <c:numCache>
                <c:formatCode>General</c:formatCode>
                <c:ptCount val="12"/>
                <c:pt idx="0">
                  <c:v>73</c:v>
                </c:pt>
                <c:pt idx="1">
                  <c:v>75</c:v>
                </c:pt>
                <c:pt idx="2">
                  <c:v>75</c:v>
                </c:pt>
                <c:pt idx="3">
                  <c:v>75</c:v>
                </c:pt>
                <c:pt idx="4">
                  <c:v>78</c:v>
                </c:pt>
                <c:pt idx="5">
                  <c:v>81</c:v>
                </c:pt>
                <c:pt idx="6">
                  <c:v>83</c:v>
                </c:pt>
                <c:pt idx="7">
                  <c:v>87</c:v>
                </c:pt>
                <c:pt idx="8">
                  <c:v>88</c:v>
                </c:pt>
                <c:pt idx="9">
                  <c:v>88</c:v>
                </c:pt>
                <c:pt idx="10">
                  <c:v>87</c:v>
                </c:pt>
                <c:pt idx="11">
                  <c:v>88</c:v>
                </c:pt>
              </c:numCache>
            </c:numRef>
          </c:val>
          <c:smooth val="0"/>
          <c:extLst>
            <c:ext xmlns:c16="http://schemas.microsoft.com/office/drawing/2014/chart" uri="{C3380CC4-5D6E-409C-BE32-E72D297353CC}">
              <c16:uniqueId val="{00000002-97A2-D94B-9F1F-8DD999FF60EA}"/>
            </c:ext>
          </c:extLst>
        </c:ser>
        <c:ser>
          <c:idx val="3"/>
          <c:order val="3"/>
          <c:tx>
            <c:strRef>
              <c:f>Sheet1!$C$9</c:f>
              <c:strCache>
                <c:ptCount val="1"/>
                <c:pt idx="0">
                  <c:v>Soome</c:v>
                </c:pt>
              </c:strCache>
            </c:strRef>
          </c:tx>
          <c:spPr>
            <a:ln w="28575" cap="rnd">
              <a:solidFill>
                <a:schemeClr val="accent4"/>
              </a:solidFill>
              <a:round/>
            </a:ln>
            <a:effectLst/>
          </c:spPr>
          <c:marker>
            <c:symbol val="none"/>
          </c:marker>
          <c:cat>
            <c:numRef>
              <c:f>Sheet1!$D$5:$O$5</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2013</c:v>
                </c:pt>
                <c:pt idx="11">
                  <c:v>2024</c:v>
                </c:pt>
              </c:numCache>
            </c:numRef>
          </c:cat>
          <c:val>
            <c:numRef>
              <c:f>Sheet1!$D$9:$O$9</c:f>
              <c:numCache>
                <c:formatCode>General</c:formatCode>
                <c:ptCount val="12"/>
                <c:pt idx="0">
                  <c:v>114</c:v>
                </c:pt>
                <c:pt idx="1">
                  <c:v>111</c:v>
                </c:pt>
                <c:pt idx="2">
                  <c:v>109</c:v>
                </c:pt>
                <c:pt idx="3">
                  <c:v>109</c:v>
                </c:pt>
                <c:pt idx="4">
                  <c:v>110</c:v>
                </c:pt>
                <c:pt idx="5">
                  <c:v>109</c:v>
                </c:pt>
                <c:pt idx="6">
                  <c:v>107</c:v>
                </c:pt>
                <c:pt idx="7">
                  <c:v>112</c:v>
                </c:pt>
                <c:pt idx="8">
                  <c:v>109</c:v>
                </c:pt>
                <c:pt idx="9">
                  <c:v>107</c:v>
                </c:pt>
                <c:pt idx="10">
                  <c:v>105</c:v>
                </c:pt>
                <c:pt idx="11">
                  <c:v>103</c:v>
                </c:pt>
              </c:numCache>
            </c:numRef>
          </c:val>
          <c:smooth val="0"/>
          <c:extLst>
            <c:ext xmlns:c16="http://schemas.microsoft.com/office/drawing/2014/chart" uri="{C3380CC4-5D6E-409C-BE32-E72D297353CC}">
              <c16:uniqueId val="{00000003-97A2-D94B-9F1F-8DD999FF60EA}"/>
            </c:ext>
          </c:extLst>
        </c:ser>
        <c:dLbls>
          <c:showLegendKey val="0"/>
          <c:showVal val="0"/>
          <c:showCatName val="0"/>
          <c:showSerName val="0"/>
          <c:showPercent val="0"/>
          <c:showBubbleSize val="0"/>
        </c:dLbls>
        <c:smooth val="0"/>
        <c:axId val="840502015"/>
        <c:axId val="522882191"/>
      </c:lineChart>
      <c:catAx>
        <c:axId val="840502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522882191"/>
        <c:crosses val="autoZero"/>
        <c:auto val="1"/>
        <c:lblAlgn val="ctr"/>
        <c:lblOffset val="100"/>
        <c:noMultiLvlLbl val="0"/>
      </c:catAx>
      <c:valAx>
        <c:axId val="522882191"/>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840502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285A"/>
                </a:solidFill>
                <a:latin typeface="Segoe UI" panose="020B0502040204020203" pitchFamily="34" charset="0"/>
                <a:ea typeface="+mn-ea"/>
                <a:cs typeface="Segoe UI" panose="020B0502040204020203" pitchFamily="34" charset="0"/>
              </a:defRPr>
            </a:pPr>
            <a:r>
              <a:rPr lang="en-US" sz="2000" b="1" i="0">
                <a:solidFill>
                  <a:srgbClr val="00285A"/>
                </a:solidFill>
                <a:latin typeface="Segoe UI" panose="020B0502040204020203" pitchFamily="34" charset="0"/>
                <a:cs typeface="Segoe UI" panose="020B0502040204020203" pitchFamily="34" charset="0"/>
              </a:rPr>
              <a:t>Laenuportfell </a:t>
            </a:r>
          </a:p>
          <a:p>
            <a:pPr>
              <a:defRPr sz="2400" b="1">
                <a:solidFill>
                  <a:srgbClr val="00285A"/>
                </a:solidFill>
                <a:latin typeface="Segoe UI" panose="020B0502040204020203" pitchFamily="34" charset="0"/>
                <a:cs typeface="Segoe UI" panose="020B0502040204020203" pitchFamily="34" charset="0"/>
              </a:defRPr>
            </a:pPr>
            <a:r>
              <a:rPr lang="en-US" sz="1200" b="1" i="0">
                <a:solidFill>
                  <a:srgbClr val="00285A"/>
                </a:solidFill>
                <a:latin typeface="Segoe UI" panose="020B0502040204020203" pitchFamily="34" charset="0"/>
                <a:cs typeface="Segoe UI" panose="020B0502040204020203" pitchFamily="34" charset="0"/>
              </a:rPr>
              <a:t>(mln €)</a:t>
            </a:r>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00285A"/>
              </a:solidFill>
              <a:latin typeface="Segoe UI" panose="020B0502040204020203" pitchFamily="34" charset="0"/>
              <a:ea typeface="+mn-ea"/>
              <a:cs typeface="Segoe UI" panose="020B0502040204020203" pitchFamily="34" charset="0"/>
            </a:defRPr>
          </a:pPr>
          <a:endParaRPr lang="en-EE"/>
        </a:p>
      </c:txPr>
    </c:title>
    <c:autoTitleDeleted val="0"/>
    <c:plotArea>
      <c:layout>
        <c:manualLayout>
          <c:layoutTarget val="inner"/>
          <c:xMode val="edge"/>
          <c:yMode val="edge"/>
          <c:x val="1.7832885919799195E-2"/>
          <c:y val="0.26852015312763822"/>
          <c:w val="0.92153530195288358"/>
          <c:h val="0.55136184819261713"/>
        </c:manualLayout>
      </c:layout>
      <c:barChart>
        <c:barDir val="col"/>
        <c:grouping val="clustered"/>
        <c:varyColors val="0"/>
        <c:ser>
          <c:idx val="0"/>
          <c:order val="0"/>
          <c:tx>
            <c:strRef>
              <c:f>EST!$K$3</c:f>
              <c:strCache>
                <c:ptCount val="1"/>
                <c:pt idx="0">
                  <c:v>Laenuportfell (mln €)</c:v>
                </c:pt>
              </c:strCache>
            </c:strRef>
          </c:tx>
          <c:spPr>
            <a:solidFill>
              <a:srgbClr val="0AA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285A"/>
                    </a:solidFill>
                    <a:latin typeface="Segoe UI" panose="020B0502040204020203" pitchFamily="34" charset="0"/>
                    <a:ea typeface="+mn-ea"/>
                    <a:cs typeface="Segoe UI" panose="020B0502040204020203" pitchFamily="34" charset="0"/>
                  </a:defRPr>
                </a:pPr>
                <a:endParaRPr lang="en-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EST!$K$6:$K$13</c:f>
              <c:strCache>
                <c:ptCount val="8"/>
                <c:pt idx="0">
                  <c:v>2019</c:v>
                </c:pt>
                <c:pt idx="1">
                  <c:v>2020</c:v>
                </c:pt>
                <c:pt idx="2">
                  <c:v>2021</c:v>
                </c:pt>
                <c:pt idx="3">
                  <c:v>2022</c:v>
                </c:pt>
                <c:pt idx="4">
                  <c:v>2023</c:v>
                </c:pt>
                <c:pt idx="5">
                  <c:v>2024</c:v>
                </c:pt>
                <c:pt idx="6">
                  <c:v>2025 Q2</c:v>
                </c:pt>
                <c:pt idx="7">
                  <c:v>2025 Q3</c:v>
                </c:pt>
              </c:strCache>
            </c:strRef>
          </c:cat>
          <c:val>
            <c:numRef>
              <c:f>EST!$L$6:$L$13</c:f>
              <c:numCache>
                <c:formatCode>#,##0</c:formatCode>
                <c:ptCount val="8"/>
                <c:pt idx="0">
                  <c:v>474</c:v>
                </c:pt>
                <c:pt idx="1">
                  <c:v>592</c:v>
                </c:pt>
                <c:pt idx="2">
                  <c:v>904</c:v>
                </c:pt>
                <c:pt idx="3">
                  <c:v>1367</c:v>
                </c:pt>
                <c:pt idx="4">
                  <c:v>1675</c:v>
                </c:pt>
                <c:pt idx="5">
                  <c:v>2219</c:v>
                </c:pt>
                <c:pt idx="6">
                  <c:v>2462</c:v>
                </c:pt>
                <c:pt idx="7">
                  <c:v>2606</c:v>
                </c:pt>
              </c:numCache>
            </c:numRef>
          </c:val>
          <c:extLst>
            <c:ext xmlns:c16="http://schemas.microsoft.com/office/drawing/2014/chart" uri="{C3380CC4-5D6E-409C-BE32-E72D297353CC}">
              <c16:uniqueId val="{00000000-DD3B-4643-ADED-A44603DDB4E2}"/>
            </c:ext>
          </c:extLst>
        </c:ser>
        <c:dLbls>
          <c:showLegendKey val="0"/>
          <c:showVal val="0"/>
          <c:showCatName val="0"/>
          <c:showSerName val="0"/>
          <c:showPercent val="0"/>
          <c:showBubbleSize val="0"/>
        </c:dLbls>
        <c:gapWidth val="75"/>
        <c:overlap val="-27"/>
        <c:axId val="1904486096"/>
        <c:axId val="842833200"/>
      </c:barChart>
      <c:catAx>
        <c:axId val="1904486096"/>
        <c:scaling>
          <c:orientation val="minMax"/>
        </c:scaling>
        <c:delete val="0"/>
        <c:axPos val="b"/>
        <c:numFmt formatCode="General" sourceLinked="1"/>
        <c:majorTickMark val="none"/>
        <c:minorTickMark val="none"/>
        <c:tickLblPos val="nextTo"/>
        <c:spPr>
          <a:noFill/>
          <a:ln w="9525" cap="flat" cmpd="sng" algn="ctr">
            <a:solidFill>
              <a:srgbClr val="00285A"/>
            </a:solidFill>
            <a:round/>
          </a:ln>
          <a:effectLst/>
        </c:spPr>
        <c:txPr>
          <a:bodyPr rot="-60000000" spcFirstLastPara="1" vertOverflow="ellipsis" vert="horz" wrap="square" anchor="ctr" anchorCtr="1"/>
          <a:lstStyle/>
          <a:p>
            <a:pPr>
              <a:defRPr sz="1000" b="0" i="0" u="none" strike="noStrike" kern="1200" baseline="0">
                <a:solidFill>
                  <a:srgbClr val="00285A"/>
                </a:solidFill>
                <a:latin typeface="Segoe UI" panose="020B0502040204020203" pitchFamily="34" charset="0"/>
                <a:ea typeface="+mn-ea"/>
                <a:cs typeface="Segoe UI" panose="020B0502040204020203" pitchFamily="34" charset="0"/>
              </a:defRPr>
            </a:pPr>
            <a:endParaRPr lang="en-EE"/>
          </a:p>
        </c:txPr>
        <c:crossAx val="842833200"/>
        <c:crosses val="autoZero"/>
        <c:auto val="1"/>
        <c:lblAlgn val="ctr"/>
        <c:lblOffset val="100"/>
        <c:noMultiLvlLbl val="0"/>
      </c:catAx>
      <c:valAx>
        <c:axId val="842833200"/>
        <c:scaling>
          <c:orientation val="minMax"/>
        </c:scaling>
        <c:delete val="1"/>
        <c:axPos val="l"/>
        <c:numFmt formatCode="#,##0" sourceLinked="1"/>
        <c:majorTickMark val="none"/>
        <c:minorTickMark val="none"/>
        <c:tickLblPos val="nextTo"/>
        <c:crossAx val="190448609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285A"/>
                </a:solidFill>
                <a:latin typeface="Segoe UI" panose="020B0502040204020203" pitchFamily="34" charset="0"/>
                <a:ea typeface="+mn-ea"/>
                <a:cs typeface="Segoe UI" panose="020B0502040204020203" pitchFamily="34" charset="0"/>
              </a:defRPr>
            </a:pPr>
            <a:r>
              <a:rPr lang="en-US" sz="2000" b="1" i="0">
                <a:solidFill>
                  <a:srgbClr val="00285A"/>
                </a:solidFill>
                <a:latin typeface="Segoe UI" panose="020B0502040204020203" pitchFamily="34" charset="0"/>
                <a:cs typeface="Segoe UI" panose="020B0502040204020203" pitchFamily="34" charset="0"/>
              </a:rPr>
              <a:t>Hoiuseportfell</a:t>
            </a:r>
          </a:p>
          <a:p>
            <a:pPr>
              <a:defRPr sz="2400" b="1">
                <a:solidFill>
                  <a:srgbClr val="00285A"/>
                </a:solidFill>
                <a:latin typeface="Segoe UI" panose="020B0502040204020203" pitchFamily="34" charset="0"/>
                <a:cs typeface="Segoe UI" panose="020B0502040204020203" pitchFamily="34" charset="0"/>
              </a:defRPr>
            </a:pPr>
            <a:r>
              <a:rPr lang="en-US" sz="1200" b="1" i="0">
                <a:solidFill>
                  <a:srgbClr val="00285A"/>
                </a:solidFill>
                <a:latin typeface="Segoe UI" panose="020B0502040204020203" pitchFamily="34" charset="0"/>
                <a:cs typeface="Segoe UI" panose="020B0502040204020203" pitchFamily="34" charset="0"/>
              </a:rPr>
              <a:t>(mln €)</a:t>
            </a:r>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00285A"/>
              </a:solidFill>
              <a:latin typeface="Segoe UI" panose="020B0502040204020203" pitchFamily="34" charset="0"/>
              <a:ea typeface="+mn-ea"/>
              <a:cs typeface="Segoe UI" panose="020B0502040204020203" pitchFamily="34" charset="0"/>
            </a:defRPr>
          </a:pPr>
          <a:endParaRPr lang="en-EE"/>
        </a:p>
      </c:txPr>
    </c:title>
    <c:autoTitleDeleted val="0"/>
    <c:plotArea>
      <c:layout/>
      <c:barChart>
        <c:barDir val="col"/>
        <c:grouping val="clustered"/>
        <c:varyColors val="0"/>
        <c:ser>
          <c:idx val="0"/>
          <c:order val="0"/>
          <c:tx>
            <c:strRef>
              <c:f>EST!$S$3</c:f>
              <c:strCache>
                <c:ptCount val="1"/>
                <c:pt idx="0">
                  <c:v>Hoiuseportfell (mln €)</c:v>
                </c:pt>
              </c:strCache>
            </c:strRef>
          </c:tx>
          <c:spPr>
            <a:solidFill>
              <a:srgbClr val="0AA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285A"/>
                    </a:solidFill>
                    <a:latin typeface="Segoe UI" panose="020B0502040204020203" pitchFamily="34" charset="0"/>
                    <a:ea typeface="+mn-ea"/>
                    <a:cs typeface="Segoe UI" panose="020B0502040204020203" pitchFamily="34" charset="0"/>
                  </a:defRPr>
                </a:pPr>
                <a:endParaRPr lang="en-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EST!$S$6:$S$13</c:f>
              <c:strCache>
                <c:ptCount val="8"/>
                <c:pt idx="0">
                  <c:v>2019</c:v>
                </c:pt>
                <c:pt idx="1">
                  <c:v>2020</c:v>
                </c:pt>
                <c:pt idx="2">
                  <c:v>2021</c:v>
                </c:pt>
                <c:pt idx="3">
                  <c:v>2022</c:v>
                </c:pt>
                <c:pt idx="4">
                  <c:v>2023</c:v>
                </c:pt>
                <c:pt idx="5">
                  <c:v>2024</c:v>
                </c:pt>
                <c:pt idx="6">
                  <c:v>2025 Q2</c:v>
                </c:pt>
                <c:pt idx="7">
                  <c:v>2025 Q3</c:v>
                </c:pt>
              </c:strCache>
            </c:strRef>
          </c:cat>
          <c:val>
            <c:numRef>
              <c:f>EST!$T$6:$T$13</c:f>
              <c:numCache>
                <c:formatCode>#,##0</c:formatCode>
                <c:ptCount val="8"/>
                <c:pt idx="0">
                  <c:v>393</c:v>
                </c:pt>
                <c:pt idx="1">
                  <c:v>548</c:v>
                </c:pt>
                <c:pt idx="2">
                  <c:v>898</c:v>
                </c:pt>
                <c:pt idx="3">
                  <c:v>1368</c:v>
                </c:pt>
                <c:pt idx="4">
                  <c:v>1937</c:v>
                </c:pt>
                <c:pt idx="5">
                  <c:v>2393</c:v>
                </c:pt>
                <c:pt idx="6">
                  <c:v>2648</c:v>
                </c:pt>
                <c:pt idx="7">
                  <c:v>2727</c:v>
                </c:pt>
              </c:numCache>
            </c:numRef>
          </c:val>
          <c:extLst>
            <c:ext xmlns:c16="http://schemas.microsoft.com/office/drawing/2014/chart" uri="{C3380CC4-5D6E-409C-BE32-E72D297353CC}">
              <c16:uniqueId val="{00000000-5DA5-B64E-809E-EFD99016A8B2}"/>
            </c:ext>
          </c:extLst>
        </c:ser>
        <c:dLbls>
          <c:showLegendKey val="0"/>
          <c:showVal val="0"/>
          <c:showCatName val="0"/>
          <c:showSerName val="0"/>
          <c:showPercent val="0"/>
          <c:showBubbleSize val="0"/>
        </c:dLbls>
        <c:gapWidth val="75"/>
        <c:overlap val="-27"/>
        <c:axId val="1904486096"/>
        <c:axId val="842833200"/>
      </c:barChart>
      <c:catAx>
        <c:axId val="1904486096"/>
        <c:scaling>
          <c:orientation val="minMax"/>
        </c:scaling>
        <c:delete val="0"/>
        <c:axPos val="b"/>
        <c:numFmt formatCode="General" sourceLinked="1"/>
        <c:majorTickMark val="none"/>
        <c:minorTickMark val="none"/>
        <c:tickLblPos val="nextTo"/>
        <c:spPr>
          <a:noFill/>
          <a:ln w="9525" cap="flat" cmpd="sng" algn="ctr">
            <a:solidFill>
              <a:srgbClr val="00285A"/>
            </a:solidFill>
            <a:round/>
          </a:ln>
          <a:effectLst/>
        </c:spPr>
        <c:txPr>
          <a:bodyPr rot="-60000000" spcFirstLastPara="1" vertOverflow="ellipsis" vert="horz" wrap="square" anchor="ctr" anchorCtr="1"/>
          <a:lstStyle/>
          <a:p>
            <a:pPr>
              <a:defRPr sz="1000" b="0" i="0" u="none" strike="noStrike" kern="1200" baseline="0">
                <a:solidFill>
                  <a:srgbClr val="00285A"/>
                </a:solidFill>
                <a:latin typeface="Segoe UI" panose="020B0502040204020203" pitchFamily="34" charset="0"/>
                <a:ea typeface="+mn-ea"/>
                <a:cs typeface="Segoe UI" panose="020B0502040204020203" pitchFamily="34" charset="0"/>
              </a:defRPr>
            </a:pPr>
            <a:endParaRPr lang="en-EE"/>
          </a:p>
        </c:txPr>
        <c:crossAx val="842833200"/>
        <c:crosses val="autoZero"/>
        <c:auto val="1"/>
        <c:lblAlgn val="ctr"/>
        <c:lblOffset val="100"/>
        <c:noMultiLvlLbl val="0"/>
      </c:catAx>
      <c:valAx>
        <c:axId val="842833200"/>
        <c:scaling>
          <c:orientation val="minMax"/>
        </c:scaling>
        <c:delete val="1"/>
        <c:axPos val="l"/>
        <c:numFmt formatCode="#,##0" sourceLinked="1"/>
        <c:majorTickMark val="none"/>
        <c:minorTickMark val="none"/>
        <c:tickLblPos val="nextTo"/>
        <c:crossAx val="190448609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EE"/>
        </a:p>
      </c:txPr>
    </c:title>
    <c:autoTitleDeleted val="0"/>
    <c:plotArea>
      <c:layout/>
      <c:barChart>
        <c:barDir val="col"/>
        <c:grouping val="stacked"/>
        <c:varyColors val="0"/>
        <c:ser>
          <c:idx val="0"/>
          <c:order val="0"/>
          <c:tx>
            <c:strRef>
              <c:f>Export!$B$35</c:f>
              <c:strCache>
                <c:ptCount val="1"/>
                <c:pt idx="0">
                  <c:v>Liberalising</c:v>
                </c:pt>
              </c:strCache>
            </c:strRef>
          </c:tx>
          <c:spPr>
            <a:solidFill>
              <a:schemeClr val="accent1"/>
            </a:solidFill>
            <a:ln>
              <a:noFill/>
            </a:ln>
            <a:effectLst/>
          </c:spPr>
          <c:invertIfNegative val="0"/>
          <c:cat>
            <c:numRef>
              <c:f>Export!$C$34:$R$34</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Export!$C$35:$R$35</c:f>
              <c:numCache>
                <c:formatCode>General</c:formatCode>
                <c:ptCount val="16"/>
                <c:pt idx="0">
                  <c:v>31</c:v>
                </c:pt>
                <c:pt idx="1">
                  <c:v>35</c:v>
                </c:pt>
                <c:pt idx="2">
                  <c:v>20</c:v>
                </c:pt>
                <c:pt idx="3">
                  <c:v>60</c:v>
                </c:pt>
                <c:pt idx="4">
                  <c:v>61</c:v>
                </c:pt>
                <c:pt idx="5">
                  <c:v>63</c:v>
                </c:pt>
                <c:pt idx="6">
                  <c:v>101</c:v>
                </c:pt>
                <c:pt idx="7">
                  <c:v>65</c:v>
                </c:pt>
                <c:pt idx="8">
                  <c:v>116</c:v>
                </c:pt>
                <c:pt idx="9">
                  <c:v>105</c:v>
                </c:pt>
                <c:pt idx="10">
                  <c:v>247</c:v>
                </c:pt>
                <c:pt idx="11">
                  <c:v>197</c:v>
                </c:pt>
                <c:pt idx="12">
                  <c:v>217</c:v>
                </c:pt>
                <c:pt idx="13">
                  <c:v>319</c:v>
                </c:pt>
                <c:pt idx="14">
                  <c:v>428</c:v>
                </c:pt>
                <c:pt idx="15">
                  <c:v>309</c:v>
                </c:pt>
              </c:numCache>
            </c:numRef>
          </c:val>
          <c:extLst>
            <c:ext xmlns:c16="http://schemas.microsoft.com/office/drawing/2014/chart" uri="{C3380CC4-5D6E-409C-BE32-E72D297353CC}">
              <c16:uniqueId val="{00000000-40F4-B242-8D4C-140E6E86B82A}"/>
            </c:ext>
          </c:extLst>
        </c:ser>
        <c:ser>
          <c:idx val="1"/>
          <c:order val="1"/>
          <c:tx>
            <c:strRef>
              <c:f>Export!$B$36</c:f>
              <c:strCache>
                <c:ptCount val="1"/>
                <c:pt idx="0">
                  <c:v>Discriminatory</c:v>
                </c:pt>
              </c:strCache>
            </c:strRef>
          </c:tx>
          <c:spPr>
            <a:solidFill>
              <a:schemeClr val="accent2"/>
            </a:solidFill>
            <a:ln>
              <a:noFill/>
            </a:ln>
            <a:effectLst/>
          </c:spPr>
          <c:invertIfNegative val="0"/>
          <c:cat>
            <c:numRef>
              <c:f>Export!$C$34:$R$34</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Export!$C$36:$R$36</c:f>
              <c:numCache>
                <c:formatCode>General</c:formatCode>
                <c:ptCount val="16"/>
                <c:pt idx="0">
                  <c:v>118</c:v>
                </c:pt>
                <c:pt idx="1">
                  <c:v>105</c:v>
                </c:pt>
                <c:pt idx="2">
                  <c:v>92</c:v>
                </c:pt>
                <c:pt idx="3">
                  <c:v>200</c:v>
                </c:pt>
                <c:pt idx="4">
                  <c:v>204</c:v>
                </c:pt>
                <c:pt idx="5">
                  <c:v>198</c:v>
                </c:pt>
                <c:pt idx="6">
                  <c:v>252</c:v>
                </c:pt>
                <c:pt idx="7">
                  <c:v>224</c:v>
                </c:pt>
                <c:pt idx="8">
                  <c:v>248</c:v>
                </c:pt>
                <c:pt idx="9">
                  <c:v>375</c:v>
                </c:pt>
                <c:pt idx="10">
                  <c:v>543</c:v>
                </c:pt>
                <c:pt idx="11">
                  <c:v>813</c:v>
                </c:pt>
                <c:pt idx="12">
                  <c:v>985</c:v>
                </c:pt>
                <c:pt idx="13">
                  <c:v>1214</c:v>
                </c:pt>
                <c:pt idx="14">
                  <c:v>1084</c:v>
                </c:pt>
                <c:pt idx="15">
                  <c:v>1039</c:v>
                </c:pt>
              </c:numCache>
            </c:numRef>
          </c:val>
          <c:extLst>
            <c:ext xmlns:c16="http://schemas.microsoft.com/office/drawing/2014/chart" uri="{C3380CC4-5D6E-409C-BE32-E72D297353CC}">
              <c16:uniqueId val="{00000001-40F4-B242-8D4C-140E6E86B82A}"/>
            </c:ext>
          </c:extLst>
        </c:ser>
        <c:dLbls>
          <c:showLegendKey val="0"/>
          <c:showVal val="0"/>
          <c:showCatName val="0"/>
          <c:showSerName val="0"/>
          <c:showPercent val="0"/>
          <c:showBubbleSize val="0"/>
        </c:dLbls>
        <c:gapWidth val="182"/>
        <c:overlap val="100"/>
        <c:axId val="1534760032"/>
        <c:axId val="1534949616"/>
      </c:barChart>
      <c:catAx>
        <c:axId val="153476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1534949616"/>
        <c:crosses val="autoZero"/>
        <c:auto val="1"/>
        <c:lblAlgn val="ctr"/>
        <c:lblOffset val="100"/>
        <c:noMultiLvlLbl val="0"/>
      </c:catAx>
      <c:valAx>
        <c:axId val="153494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153476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915158235255284E-2"/>
          <c:y val="1.6876863981766414E-2"/>
          <c:w val="0.95296979936261772"/>
          <c:h val="0.76691105437858553"/>
        </c:manualLayout>
      </c:layout>
      <c:lineChart>
        <c:grouping val="standard"/>
        <c:varyColors val="0"/>
        <c:ser>
          <c:idx val="0"/>
          <c:order val="0"/>
          <c:tx>
            <c:strRef>
              <c:f>'Nominal GDP'!$A$88</c:f>
              <c:strCache>
                <c:ptCount val="1"/>
                <c:pt idx="0">
                  <c:v>EU</c:v>
                </c:pt>
              </c:strCache>
            </c:strRef>
          </c:tx>
          <c:spPr>
            <a:ln w="28575" cap="rnd">
              <a:solidFill>
                <a:schemeClr val="tx1"/>
              </a:solidFill>
              <a:round/>
            </a:ln>
            <a:effectLst/>
          </c:spPr>
          <c:marker>
            <c:symbol val="none"/>
          </c:marker>
          <c:cat>
            <c:strRef>
              <c:f>'Nominal GDP'!$B$87:$U$87</c:f>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f>'Nominal GDP'!$B$88:$U$88</c:f>
              <c:numCache>
                <c:formatCode>0.0</c:formatCode>
                <c:ptCount val="20"/>
                <c:pt idx="0" formatCode="General">
                  <c:v>100</c:v>
                </c:pt>
                <c:pt idx="1">
                  <c:v>89.88091576119956</c:v>
                </c:pt>
                <c:pt idx="2">
                  <c:v>99.128221282519291</c:v>
                </c:pt>
                <c:pt idx="3">
                  <c:v>100.39291491734927</c:v>
                </c:pt>
                <c:pt idx="4">
                  <c:v>101.86447066644659</c:v>
                </c:pt>
                <c:pt idx="5">
                  <c:v>104.53874262176201</c:v>
                </c:pt>
                <c:pt idx="6">
                  <c:v>107.62283060348379</c:v>
                </c:pt>
                <c:pt idx="7">
                  <c:v>110.00831167274954</c:v>
                </c:pt>
                <c:pt idx="8">
                  <c:v>112.23729248938817</c:v>
                </c:pt>
                <c:pt idx="9">
                  <c:v>114.83565005740064</c:v>
                </c:pt>
                <c:pt idx="10">
                  <c:v>116.96746527898136</c:v>
                </c:pt>
                <c:pt idx="11">
                  <c:v>118.92356635553323</c:v>
                </c:pt>
                <c:pt idx="12">
                  <c:v>121.43639972058362</c:v>
                </c:pt>
                <c:pt idx="13">
                  <c:v>123.0214970629373</c:v>
                </c:pt>
                <c:pt idx="14">
                  <c:v>123.8850920855062</c:v>
                </c:pt>
                <c:pt idx="15">
                  <c:v>125.54216404899381</c:v>
                </c:pt>
                <c:pt idx="16">
                  <c:v>126.87569885655535</c:v>
                </c:pt>
                <c:pt idx="17">
                  <c:v>127.89910835602309</c:v>
                </c:pt>
                <c:pt idx="18">
                  <c:v>129.27857745115438</c:v>
                </c:pt>
                <c:pt idx="19">
                  <c:v>130.8145783629534</c:v>
                </c:pt>
              </c:numCache>
            </c:numRef>
          </c:val>
          <c:smooth val="0"/>
          <c:extLst>
            <c:ext xmlns:c16="http://schemas.microsoft.com/office/drawing/2014/chart" uri="{C3380CC4-5D6E-409C-BE32-E72D297353CC}">
              <c16:uniqueId val="{00000000-15C9-B547-876B-0F585AE5E208}"/>
            </c:ext>
          </c:extLst>
        </c:ser>
        <c:ser>
          <c:idx val="1"/>
          <c:order val="1"/>
          <c:tx>
            <c:strRef>
              <c:f>'Nominal GDP'!$A$89</c:f>
              <c:strCache>
                <c:ptCount val="1"/>
                <c:pt idx="0">
                  <c:v>Saksmaa</c:v>
                </c:pt>
              </c:strCache>
            </c:strRef>
          </c:tx>
          <c:spPr>
            <a:ln w="28575" cap="rnd">
              <a:solidFill>
                <a:srgbClr val="FFC000"/>
              </a:solidFill>
              <a:round/>
            </a:ln>
            <a:effectLst/>
          </c:spPr>
          <c:marker>
            <c:symbol val="none"/>
          </c:marker>
          <c:cat>
            <c:strRef>
              <c:f>'Nominal GDP'!$B$87:$U$87</c:f>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f>'Nominal GDP'!$B$89:$U$89</c:f>
              <c:numCache>
                <c:formatCode>0.0</c:formatCode>
                <c:ptCount val="20"/>
                <c:pt idx="0" formatCode="General">
                  <c:v>100</c:v>
                </c:pt>
                <c:pt idx="1">
                  <c:v>91.785226067374936</c:v>
                </c:pt>
                <c:pt idx="2">
                  <c:v>98.456128011253739</c:v>
                </c:pt>
                <c:pt idx="3">
                  <c:v>100.30913742151029</c:v>
                </c:pt>
                <c:pt idx="4">
                  <c:v>100.57278342796532</c:v>
                </c:pt>
                <c:pt idx="5">
                  <c:v>102.97758895500206</c:v>
                </c:pt>
                <c:pt idx="6">
                  <c:v>105.32828125265887</c:v>
                </c:pt>
                <c:pt idx="7">
                  <c:v>107.15860167785046</c:v>
                </c:pt>
                <c:pt idx="8">
                  <c:v>109.1931229686268</c:v>
                </c:pt>
                <c:pt idx="9">
                  <c:v>111.06587179588989</c:v>
                </c:pt>
                <c:pt idx="10">
                  <c:v>112.72318870996104</c:v>
                </c:pt>
                <c:pt idx="11">
                  <c:v>114.81454590832516</c:v>
                </c:pt>
                <c:pt idx="12">
                  <c:v>116.81639506060795</c:v>
                </c:pt>
                <c:pt idx="13">
                  <c:v>118.11794868886028</c:v>
                </c:pt>
                <c:pt idx="14">
                  <c:v>119.38943941190149</c:v>
                </c:pt>
                <c:pt idx="15">
                  <c:v>120.68418634463434</c:v>
                </c:pt>
                <c:pt idx="16">
                  <c:v>121.17324741770989</c:v>
                </c:pt>
                <c:pt idx="17">
                  <c:v>121.81500536027272</c:v>
                </c:pt>
                <c:pt idx="18">
                  <c:v>122.29737318275411</c:v>
                </c:pt>
                <c:pt idx="19">
                  <c:v>123.42490229555807</c:v>
                </c:pt>
              </c:numCache>
            </c:numRef>
          </c:val>
          <c:smooth val="0"/>
          <c:extLst>
            <c:ext xmlns:c16="http://schemas.microsoft.com/office/drawing/2014/chart" uri="{C3380CC4-5D6E-409C-BE32-E72D297353CC}">
              <c16:uniqueId val="{00000001-15C9-B547-876B-0F585AE5E208}"/>
            </c:ext>
          </c:extLst>
        </c:ser>
        <c:ser>
          <c:idx val="2"/>
          <c:order val="2"/>
          <c:tx>
            <c:strRef>
              <c:f>'Nominal GDP'!$A$90</c:f>
              <c:strCache>
                <c:ptCount val="1"/>
                <c:pt idx="0">
                  <c:v>Eesti</c:v>
                </c:pt>
              </c:strCache>
            </c:strRef>
          </c:tx>
          <c:spPr>
            <a:ln w="57150" cap="rnd">
              <a:solidFill>
                <a:srgbClr val="00B0F0"/>
              </a:solidFill>
              <a:round/>
            </a:ln>
            <a:effectLst/>
          </c:spPr>
          <c:marker>
            <c:symbol val="none"/>
          </c:marker>
          <c:cat>
            <c:strRef>
              <c:f>'Nominal GDP'!$B$87:$U$87</c:f>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f>'Nominal GDP'!$B$90:$U$90</c:f>
              <c:numCache>
                <c:formatCode>0.0</c:formatCode>
                <c:ptCount val="20"/>
                <c:pt idx="0" formatCode="General">
                  <c:v>100</c:v>
                </c:pt>
                <c:pt idx="1">
                  <c:v>93.102326107872543</c:v>
                </c:pt>
                <c:pt idx="2">
                  <c:v>99.33216367649554</c:v>
                </c:pt>
                <c:pt idx="3">
                  <c:v>101.52951496972098</c:v>
                </c:pt>
                <c:pt idx="4">
                  <c:v>105.31580734619956</c:v>
                </c:pt>
                <c:pt idx="5">
                  <c:v>108.6832871130228</c:v>
                </c:pt>
                <c:pt idx="6">
                  <c:v>112.62380440319203</c:v>
                </c:pt>
                <c:pt idx="7">
                  <c:v>117.64106627426565</c:v>
                </c:pt>
                <c:pt idx="8">
                  <c:v>123.4506763257683</c:v>
                </c:pt>
                <c:pt idx="9">
                  <c:v>126.78702812836038</c:v>
                </c:pt>
                <c:pt idx="10">
                  <c:v>131.7349595336465</c:v>
                </c:pt>
                <c:pt idx="11">
                  <c:v>132.86405569075782</c:v>
                </c:pt>
                <c:pt idx="12">
                  <c:v>134.06814194351688</c:v>
                </c:pt>
                <c:pt idx="13">
                  <c:v>134.48270983077708</c:v>
                </c:pt>
                <c:pt idx="14">
                  <c:v>134.79398947308846</c:v>
                </c:pt>
                <c:pt idx="15">
                  <c:v>136.64610334484124</c:v>
                </c:pt>
                <c:pt idx="16">
                  <c:v>135.94713905710566</c:v>
                </c:pt>
                <c:pt idx="17">
                  <c:v>138.6368781481691</c:v>
                </c:pt>
                <c:pt idx="18">
                  <c:v>140.54700322598902</c:v>
                </c:pt>
                <c:pt idx="19">
                  <c:v>143.33012620974588</c:v>
                </c:pt>
              </c:numCache>
            </c:numRef>
          </c:val>
          <c:smooth val="0"/>
          <c:extLst>
            <c:ext xmlns:c16="http://schemas.microsoft.com/office/drawing/2014/chart" uri="{C3380CC4-5D6E-409C-BE32-E72D297353CC}">
              <c16:uniqueId val="{00000002-15C9-B547-876B-0F585AE5E208}"/>
            </c:ext>
          </c:extLst>
        </c:ser>
        <c:ser>
          <c:idx val="3"/>
          <c:order val="3"/>
          <c:tx>
            <c:strRef>
              <c:f>'Nominal GDP'!$A$91</c:f>
              <c:strCache>
                <c:ptCount val="1"/>
                <c:pt idx="0">
                  <c:v>Läti</c:v>
                </c:pt>
              </c:strCache>
            </c:strRef>
          </c:tx>
          <c:spPr>
            <a:ln w="31750" cap="rnd">
              <a:solidFill>
                <a:srgbClr val="C00000"/>
              </a:solidFill>
              <a:round/>
            </a:ln>
            <a:effectLst/>
          </c:spPr>
          <c:marker>
            <c:symbol val="none"/>
          </c:marker>
          <c:cat>
            <c:strRef>
              <c:f>'Nominal GDP'!$B$87:$U$87</c:f>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f>'Nominal GDP'!$B$91:$U$91</c:f>
              <c:numCache>
                <c:formatCode>0.0</c:formatCode>
                <c:ptCount val="20"/>
                <c:pt idx="0" formatCode="General">
                  <c:v>100</c:v>
                </c:pt>
                <c:pt idx="1">
                  <c:v>91.716324972883228</c:v>
                </c:pt>
                <c:pt idx="2">
                  <c:v>99.138958447714813</c:v>
                </c:pt>
                <c:pt idx="3">
                  <c:v>100.55438756243555</c:v>
                </c:pt>
                <c:pt idx="4">
                  <c:v>101.41275091393602</c:v>
                </c:pt>
                <c:pt idx="5">
                  <c:v>105.23722163450596</c:v>
                </c:pt>
                <c:pt idx="6">
                  <c:v>110.41686195214055</c:v>
                </c:pt>
                <c:pt idx="7">
                  <c:v>114.1395610428914</c:v>
                </c:pt>
                <c:pt idx="8">
                  <c:v>117.53150233673017</c:v>
                </c:pt>
                <c:pt idx="9">
                  <c:v>118.44610790470962</c:v>
                </c:pt>
                <c:pt idx="10">
                  <c:v>124.11318076516196</c:v>
                </c:pt>
                <c:pt idx="11">
                  <c:v>122.74328106378137</c:v>
                </c:pt>
                <c:pt idx="12">
                  <c:v>130.79529172302045</c:v>
                </c:pt>
                <c:pt idx="13">
                  <c:v>130.109672322134</c:v>
                </c:pt>
                <c:pt idx="14">
                  <c:v>129.568675763622</c:v>
                </c:pt>
                <c:pt idx="15">
                  <c:v>136.51726769955945</c:v>
                </c:pt>
                <c:pt idx="16">
                  <c:v>130.57835745945874</c:v>
                </c:pt>
                <c:pt idx="17">
                  <c:v>133.65025375952436</c:v>
                </c:pt>
                <c:pt idx="18">
                  <c:v>133.22174163397031</c:v>
                </c:pt>
                <c:pt idx="19">
                  <c:v>140.321651914244</c:v>
                </c:pt>
              </c:numCache>
            </c:numRef>
          </c:val>
          <c:smooth val="0"/>
          <c:extLst>
            <c:ext xmlns:c16="http://schemas.microsoft.com/office/drawing/2014/chart" uri="{C3380CC4-5D6E-409C-BE32-E72D297353CC}">
              <c16:uniqueId val="{00000003-15C9-B547-876B-0F585AE5E208}"/>
            </c:ext>
          </c:extLst>
        </c:ser>
        <c:ser>
          <c:idx val="4"/>
          <c:order val="4"/>
          <c:tx>
            <c:strRef>
              <c:f>'Nominal GDP'!$A$92</c:f>
              <c:strCache>
                <c:ptCount val="1"/>
                <c:pt idx="0">
                  <c:v>Leedu</c:v>
                </c:pt>
              </c:strCache>
            </c:strRef>
          </c:tx>
          <c:spPr>
            <a:ln w="31750" cap="rnd">
              <a:solidFill>
                <a:srgbClr val="92D050"/>
              </a:solidFill>
              <a:round/>
            </a:ln>
            <a:effectLst/>
          </c:spPr>
          <c:marker>
            <c:symbol val="none"/>
          </c:marker>
          <c:cat>
            <c:strRef>
              <c:f>'Nominal GDP'!$B$87:$U$87</c:f>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f>'Nominal GDP'!$B$92:$U$92</c:f>
              <c:numCache>
                <c:formatCode>0.0</c:formatCode>
                <c:ptCount val="20"/>
                <c:pt idx="0" formatCode="General">
                  <c:v>100</c:v>
                </c:pt>
                <c:pt idx="1">
                  <c:v>95.90723381887976</c:v>
                </c:pt>
                <c:pt idx="2">
                  <c:v>101.64379634127889</c:v>
                </c:pt>
                <c:pt idx="3">
                  <c:v>102.66639057684191</c:v>
                </c:pt>
                <c:pt idx="4">
                  <c:v>105.4156081011126</c:v>
                </c:pt>
                <c:pt idx="5">
                  <c:v>111.174470186281</c:v>
                </c:pt>
                <c:pt idx="6">
                  <c:v>114.88336532258707</c:v>
                </c:pt>
                <c:pt idx="7">
                  <c:v>119.83864673510509</c:v>
                </c:pt>
                <c:pt idx="8">
                  <c:v>127.81950096764174</c:v>
                </c:pt>
                <c:pt idx="9">
                  <c:v>132.87114834784134</c:v>
                </c:pt>
                <c:pt idx="10">
                  <c:v>137.43459458598474</c:v>
                </c:pt>
                <c:pt idx="11">
                  <c:v>139.03777386650526</c:v>
                </c:pt>
                <c:pt idx="12">
                  <c:v>143.84332964328667</c:v>
                </c:pt>
                <c:pt idx="13">
                  <c:v>146.48423500553506</c:v>
                </c:pt>
                <c:pt idx="14">
                  <c:v>148.30085295827593</c:v>
                </c:pt>
                <c:pt idx="15">
                  <c:v>149.15221840828906</c:v>
                </c:pt>
                <c:pt idx="16">
                  <c:v>151.71826095266917</c:v>
                </c:pt>
                <c:pt idx="17">
                  <c:v>154.93019440440258</c:v>
                </c:pt>
                <c:pt idx="18">
                  <c:v>157.50260825243106</c:v>
                </c:pt>
                <c:pt idx="19">
                  <c:v>160.3394312018668</c:v>
                </c:pt>
              </c:numCache>
            </c:numRef>
          </c:val>
          <c:smooth val="0"/>
          <c:extLst>
            <c:ext xmlns:c16="http://schemas.microsoft.com/office/drawing/2014/chart" uri="{C3380CC4-5D6E-409C-BE32-E72D297353CC}">
              <c16:uniqueId val="{00000004-15C9-B547-876B-0F585AE5E208}"/>
            </c:ext>
          </c:extLst>
        </c:ser>
        <c:ser>
          <c:idx val="5"/>
          <c:order val="5"/>
          <c:tx>
            <c:strRef>
              <c:f>'Nominal GDP'!$A$93</c:f>
              <c:strCache>
                <c:ptCount val="1"/>
                <c:pt idx="0">
                  <c:v>Soome</c:v>
                </c:pt>
              </c:strCache>
            </c:strRef>
          </c:tx>
          <c:spPr>
            <a:ln w="28575" cap="rnd">
              <a:solidFill>
                <a:srgbClr val="0070C0"/>
              </a:solidFill>
              <a:round/>
            </a:ln>
            <a:effectLst/>
          </c:spPr>
          <c:marker>
            <c:symbol val="none"/>
          </c:marker>
          <c:cat>
            <c:strRef>
              <c:f>'Nominal GDP'!$B$87:$U$87</c:f>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f>'Nominal GDP'!$B$93:$U$93</c:f>
              <c:numCache>
                <c:formatCode>0.0</c:formatCode>
                <c:ptCount val="20"/>
                <c:pt idx="0" formatCode="General">
                  <c:v>100</c:v>
                </c:pt>
                <c:pt idx="1">
                  <c:v>93.728774440304662</c:v>
                </c:pt>
                <c:pt idx="2">
                  <c:v>97.589765570905726</c:v>
                </c:pt>
                <c:pt idx="3">
                  <c:v>98.386033169573679</c:v>
                </c:pt>
                <c:pt idx="4">
                  <c:v>98.789937023970452</c:v>
                </c:pt>
                <c:pt idx="5">
                  <c:v>101.61726400474794</c:v>
                </c:pt>
                <c:pt idx="6">
                  <c:v>103.68788947871674</c:v>
                </c:pt>
                <c:pt idx="7">
                  <c:v>106.01404596261004</c:v>
                </c:pt>
                <c:pt idx="8">
                  <c:v>107.20102871838834</c:v>
                </c:pt>
                <c:pt idx="9">
                  <c:v>109.10184971479441</c:v>
                </c:pt>
                <c:pt idx="10">
                  <c:v>110.82462329783375</c:v>
                </c:pt>
                <c:pt idx="11">
                  <c:v>111.6192423093409</c:v>
                </c:pt>
                <c:pt idx="12">
                  <c:v>112.0280919252201</c:v>
                </c:pt>
                <c:pt idx="13">
                  <c:v>113.17550858913911</c:v>
                </c:pt>
                <c:pt idx="14">
                  <c:v>112.59850308285799</c:v>
                </c:pt>
                <c:pt idx="15">
                  <c:v>111.90279930099905</c:v>
                </c:pt>
                <c:pt idx="16">
                  <c:v>112.77160473474233</c:v>
                </c:pt>
                <c:pt idx="17">
                  <c:v>113.43928253486762</c:v>
                </c:pt>
                <c:pt idx="18">
                  <c:v>114.32292525305814</c:v>
                </c:pt>
                <c:pt idx="19">
                  <c:v>114.75980085067097</c:v>
                </c:pt>
              </c:numCache>
            </c:numRef>
          </c:val>
          <c:smooth val="0"/>
          <c:extLst>
            <c:ext xmlns:c16="http://schemas.microsoft.com/office/drawing/2014/chart" uri="{C3380CC4-5D6E-409C-BE32-E72D297353CC}">
              <c16:uniqueId val="{00000005-15C9-B547-876B-0F585AE5E208}"/>
            </c:ext>
          </c:extLst>
        </c:ser>
        <c:ser>
          <c:idx val="6"/>
          <c:order val="6"/>
          <c:tx>
            <c:strRef>
              <c:f>'Nominal GDP'!$A$94</c:f>
              <c:strCache>
                <c:ptCount val="1"/>
                <c:pt idx="0">
                  <c:v>Rootsi</c:v>
                </c:pt>
              </c:strCache>
            </c:strRef>
          </c:tx>
          <c:spPr>
            <a:ln w="28575" cap="rnd">
              <a:solidFill>
                <a:srgbClr val="FF0000"/>
              </a:solidFill>
              <a:round/>
            </a:ln>
            <a:effectLst/>
          </c:spPr>
          <c:marker>
            <c:symbol val="none"/>
          </c:marker>
          <c:cat>
            <c:strRef>
              <c:f>'Nominal GDP'!$B$87:$U$87</c:f>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f>'Nominal GDP'!$B$94:$U$94</c:f>
              <c:numCache>
                <c:formatCode>0.0</c:formatCode>
                <c:ptCount val="20"/>
                <c:pt idx="0" formatCode="General">
                  <c:v>100</c:v>
                </c:pt>
                <c:pt idx="1">
                  <c:v>92.192386818551</c:v>
                </c:pt>
                <c:pt idx="2">
                  <c:v>99.382650389811715</c:v>
                </c:pt>
                <c:pt idx="3">
                  <c:v>103.23500430833674</c:v>
                </c:pt>
                <c:pt idx="4">
                  <c:v>107.27024609054516</c:v>
                </c:pt>
                <c:pt idx="5">
                  <c:v>108.92382283459699</c:v>
                </c:pt>
                <c:pt idx="6">
                  <c:v>110.53575919489759</c:v>
                </c:pt>
                <c:pt idx="7">
                  <c:v>116.36689713176089</c:v>
                </c:pt>
                <c:pt idx="8">
                  <c:v>111.12828948724609</c:v>
                </c:pt>
                <c:pt idx="9">
                  <c:v>114.47815528977172</c:v>
                </c:pt>
                <c:pt idx="10">
                  <c:v>114.99762938409337</c:v>
                </c:pt>
                <c:pt idx="11">
                  <c:v>113.51589137219496</c:v>
                </c:pt>
                <c:pt idx="12">
                  <c:v>112.8014908081945</c:v>
                </c:pt>
                <c:pt idx="13">
                  <c:v>110.89485596962312</c:v>
                </c:pt>
                <c:pt idx="14">
                  <c:v>109.97530436646836</c:v>
                </c:pt>
                <c:pt idx="15">
                  <c:v>112.81427152003893</c:v>
                </c:pt>
                <c:pt idx="16">
                  <c:v>116.83310451736321</c:v>
                </c:pt>
                <c:pt idx="17">
                  <c:v>114.62294838653821</c:v>
                </c:pt>
                <c:pt idx="18">
                  <c:v>115.94010381236266</c:v>
                </c:pt>
                <c:pt idx="19">
                  <c:v>117.7393806714409</c:v>
                </c:pt>
              </c:numCache>
            </c:numRef>
          </c:val>
          <c:smooth val="0"/>
          <c:extLst>
            <c:ext xmlns:c16="http://schemas.microsoft.com/office/drawing/2014/chart" uri="{C3380CC4-5D6E-409C-BE32-E72D297353CC}">
              <c16:uniqueId val="{00000006-15C9-B547-876B-0F585AE5E208}"/>
            </c:ext>
          </c:extLst>
        </c:ser>
        <c:dLbls>
          <c:showLegendKey val="0"/>
          <c:showVal val="0"/>
          <c:showCatName val="0"/>
          <c:showSerName val="0"/>
          <c:showPercent val="0"/>
          <c:showBubbleSize val="0"/>
        </c:dLbls>
        <c:smooth val="0"/>
        <c:axId val="1668220048"/>
        <c:axId val="1667311952"/>
      </c:lineChart>
      <c:catAx>
        <c:axId val="166822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1667311952"/>
        <c:crosses val="autoZero"/>
        <c:auto val="1"/>
        <c:lblAlgn val="ctr"/>
        <c:lblOffset val="100"/>
        <c:noMultiLvlLbl val="0"/>
      </c:catAx>
      <c:valAx>
        <c:axId val="1667311952"/>
        <c:scaling>
          <c:orientation val="minMax"/>
          <c:max val="165"/>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1668220048"/>
        <c:crosses val="autoZero"/>
        <c:crossBetween val="between"/>
      </c:valAx>
      <c:spPr>
        <a:noFill/>
        <a:ln>
          <a:noFill/>
        </a:ln>
        <a:effectLst/>
      </c:spPr>
    </c:plotArea>
    <c:legend>
      <c:legendPos val="b"/>
      <c:layout>
        <c:manualLayout>
          <c:xMode val="edge"/>
          <c:yMode val="edge"/>
          <c:x val="5.176358568597024E-2"/>
          <c:y val="0.89106095943170138"/>
          <c:w val="0.9072936625516157"/>
          <c:h val="8.855860578568983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30984464400957E-2"/>
          <c:y val="1.1747939648307712E-2"/>
          <c:w val="0.93849399948380507"/>
          <c:h val="0.60678331754847958"/>
        </c:manualLayout>
      </c:layout>
      <c:lineChart>
        <c:grouping val="standard"/>
        <c:varyColors val="0"/>
        <c:ser>
          <c:idx val="0"/>
          <c:order val="0"/>
          <c:tx>
            <c:strRef>
              <c:f>'Nominal GDP'!$A$162</c:f>
              <c:strCache>
                <c:ptCount val="1"/>
                <c:pt idx="0">
                  <c:v>EU</c:v>
                </c:pt>
              </c:strCache>
            </c:strRef>
          </c:tx>
          <c:spPr>
            <a:ln w="28575" cap="rnd">
              <a:solidFill>
                <a:schemeClr val="tx1"/>
              </a:solidFill>
              <a:round/>
            </a:ln>
            <a:effectLst/>
          </c:spPr>
          <c:marker>
            <c:symbol val="none"/>
          </c:marker>
          <c:cat>
            <c:strRef>
              <c:f>'Nominal GDP'!$F$161:$Z$161</c:f>
              <c:strCache>
                <c:ptCount val="21"/>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pt idx="20">
                  <c:v>2025-Q1</c:v>
                </c:pt>
              </c:strCache>
            </c:strRef>
          </c:cat>
          <c:val>
            <c:numRef>
              <c:f>'Nominal GDP'!$F$162:$Z$162</c:f>
              <c:numCache>
                <c:formatCode>#\ ##0.##########</c:formatCode>
                <c:ptCount val="21"/>
                <c:pt idx="0">
                  <c:v>106.143</c:v>
                </c:pt>
                <c:pt idx="1">
                  <c:v>94.727000000000004</c:v>
                </c:pt>
                <c:pt idx="2">
                  <c:v>104.986</c:v>
                </c:pt>
                <c:pt idx="3">
                  <c:v>105.524</c:v>
                </c:pt>
                <c:pt idx="4">
                  <c:v>106.35299999999999</c:v>
                </c:pt>
                <c:pt idx="5">
                  <c:v>108.69499999999999</c:v>
                </c:pt>
                <c:pt idx="6">
                  <c:v>110.527</c:v>
                </c:pt>
                <c:pt idx="7" formatCode="#\ ##0.000">
                  <c:v>111.63</c:v>
                </c:pt>
                <c:pt idx="8">
                  <c:v>112.271</c:v>
                </c:pt>
                <c:pt idx="9">
                  <c:v>113.13800000000001</c:v>
                </c:pt>
                <c:pt idx="10">
                  <c:v>113.727</c:v>
                </c:pt>
                <c:pt idx="11">
                  <c:v>113.51300000000001</c:v>
                </c:pt>
                <c:pt idx="12">
                  <c:v>113.651</c:v>
                </c:pt>
                <c:pt idx="13">
                  <c:v>113.71299999999999</c:v>
                </c:pt>
                <c:pt idx="14" formatCode="#\ ##0.000">
                  <c:v>113.88</c:v>
                </c:pt>
                <c:pt idx="15">
                  <c:v>113.93300000000001</c:v>
                </c:pt>
                <c:pt idx="16">
                  <c:v>114.325</c:v>
                </c:pt>
                <c:pt idx="17">
                  <c:v>114.61499999999999</c:v>
                </c:pt>
                <c:pt idx="18">
                  <c:v>115.092</c:v>
                </c:pt>
                <c:pt idx="19">
                  <c:v>115.514</c:v>
                </c:pt>
                <c:pt idx="20">
                  <c:v>115.872</c:v>
                </c:pt>
              </c:numCache>
            </c:numRef>
          </c:val>
          <c:smooth val="0"/>
          <c:extLst>
            <c:ext xmlns:c16="http://schemas.microsoft.com/office/drawing/2014/chart" uri="{C3380CC4-5D6E-409C-BE32-E72D297353CC}">
              <c16:uniqueId val="{00000000-F605-9B41-89F0-A21680E13309}"/>
            </c:ext>
          </c:extLst>
        </c:ser>
        <c:ser>
          <c:idx val="1"/>
          <c:order val="1"/>
          <c:tx>
            <c:strRef>
              <c:f>'Nominal GDP'!$A$163</c:f>
              <c:strCache>
                <c:ptCount val="1"/>
                <c:pt idx="0">
                  <c:v>Saksmaa</c:v>
                </c:pt>
              </c:strCache>
            </c:strRef>
          </c:tx>
          <c:spPr>
            <a:ln w="28575" cap="rnd">
              <a:solidFill>
                <a:srgbClr val="FFC000"/>
              </a:solidFill>
              <a:round/>
            </a:ln>
            <a:effectLst/>
          </c:spPr>
          <c:marker>
            <c:symbol val="none"/>
          </c:marker>
          <c:cat>
            <c:strRef>
              <c:f>'Nominal GDP'!$F$161:$Z$161</c:f>
              <c:strCache>
                <c:ptCount val="21"/>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pt idx="20">
                  <c:v>2025-Q1</c:v>
                </c:pt>
              </c:strCache>
            </c:strRef>
          </c:cat>
          <c:val>
            <c:numRef>
              <c:f>'Nominal GDP'!$F$163:$Z$163</c:f>
              <c:numCache>
                <c:formatCode>#\ ##0.##########</c:formatCode>
                <c:ptCount val="21"/>
                <c:pt idx="0">
                  <c:v>105.33199999999999</c:v>
                </c:pt>
                <c:pt idx="1">
                  <c:v>95.960999999999999</c:v>
                </c:pt>
                <c:pt idx="2">
                  <c:v>104.313</c:v>
                </c:pt>
                <c:pt idx="3">
                  <c:v>105.497</c:v>
                </c:pt>
                <c:pt idx="4">
                  <c:v>104.32299999999999</c:v>
                </c:pt>
                <c:pt idx="5" formatCode="#\ ##0.000">
                  <c:v>106.98</c:v>
                </c:pt>
                <c:pt idx="6">
                  <c:v>107.021</c:v>
                </c:pt>
                <c:pt idx="7" formatCode="#\ ##0.000">
                  <c:v>107.68</c:v>
                </c:pt>
                <c:pt idx="8">
                  <c:v>107.876</c:v>
                </c:pt>
                <c:pt idx="9">
                  <c:v>107.855</c:v>
                </c:pt>
                <c:pt idx="10">
                  <c:v>108.494</c:v>
                </c:pt>
                <c:pt idx="11">
                  <c:v>107.938</c:v>
                </c:pt>
                <c:pt idx="12">
                  <c:v>108.095</c:v>
                </c:pt>
                <c:pt idx="13" formatCode="#\ ##0.000">
                  <c:v>107.93</c:v>
                </c:pt>
                <c:pt idx="14">
                  <c:v>108.136</c:v>
                </c:pt>
                <c:pt idx="15">
                  <c:v>107.73399999999999</c:v>
                </c:pt>
                <c:pt idx="16">
                  <c:v>107.989</c:v>
                </c:pt>
                <c:pt idx="17" formatCode="#\ ##0.000">
                  <c:v>107.67</c:v>
                </c:pt>
                <c:pt idx="18">
                  <c:v>107.783</c:v>
                </c:pt>
                <c:pt idx="19">
                  <c:v>107.56699999999999</c:v>
                </c:pt>
                <c:pt idx="20" formatCode="#\ ##0.000">
                  <c:v>108.01</c:v>
                </c:pt>
              </c:numCache>
            </c:numRef>
          </c:val>
          <c:smooth val="0"/>
          <c:extLst>
            <c:ext xmlns:c16="http://schemas.microsoft.com/office/drawing/2014/chart" uri="{C3380CC4-5D6E-409C-BE32-E72D297353CC}">
              <c16:uniqueId val="{00000001-F605-9B41-89F0-A21680E13309}"/>
            </c:ext>
          </c:extLst>
        </c:ser>
        <c:ser>
          <c:idx val="2"/>
          <c:order val="2"/>
          <c:tx>
            <c:strRef>
              <c:f>'Nominal GDP'!$A$164</c:f>
              <c:strCache>
                <c:ptCount val="1"/>
                <c:pt idx="0">
                  <c:v>Eesti</c:v>
                </c:pt>
              </c:strCache>
            </c:strRef>
          </c:tx>
          <c:spPr>
            <a:ln w="57150" cap="rnd">
              <a:solidFill>
                <a:srgbClr val="00B0F0"/>
              </a:solidFill>
              <a:round/>
            </a:ln>
            <a:effectLst/>
          </c:spPr>
          <c:marker>
            <c:symbol val="none"/>
          </c:marker>
          <c:cat>
            <c:strRef>
              <c:f>'Nominal GDP'!$F$161:$Z$161</c:f>
              <c:strCache>
                <c:ptCount val="21"/>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pt idx="20">
                  <c:v>2025-Q1</c:v>
                </c:pt>
              </c:strCache>
            </c:strRef>
          </c:cat>
          <c:val>
            <c:numRef>
              <c:f>'Nominal GDP'!$F$164:$Z$164</c:f>
              <c:numCache>
                <c:formatCode>#\ ##0.000</c:formatCode>
                <c:ptCount val="21"/>
                <c:pt idx="0">
                  <c:v>115.8</c:v>
                </c:pt>
                <c:pt idx="1">
                  <c:v>109.02</c:v>
                </c:pt>
                <c:pt idx="2" formatCode="#\ ##0.##########">
                  <c:v>113.89400000000001</c:v>
                </c:pt>
                <c:pt idx="3" formatCode="#\ ##0.##########">
                  <c:v>116.01300000000001</c:v>
                </c:pt>
                <c:pt idx="4" formatCode="#\ ##0.##########">
                  <c:v>119.526</c:v>
                </c:pt>
                <c:pt idx="5" formatCode="#\ ##0.##########">
                  <c:v>122.60299999999999</c:v>
                </c:pt>
                <c:pt idx="6" formatCode="#\ ##0.##########">
                  <c:v>121.90300000000001</c:v>
                </c:pt>
                <c:pt idx="7" formatCode="#\ ##0.##########">
                  <c:v>123.277</c:v>
                </c:pt>
                <c:pt idx="8" formatCode="#\ ##0.##########">
                  <c:v>123.92400000000001</c:v>
                </c:pt>
                <c:pt idx="9" formatCode="#\ ##0.##########">
                  <c:v>121.831</c:v>
                </c:pt>
                <c:pt idx="10" formatCode="#\ ##0.##########">
                  <c:v>121.333</c:v>
                </c:pt>
                <c:pt idx="11" formatCode="#\ ##0.##########">
                  <c:v>120.036</c:v>
                </c:pt>
                <c:pt idx="12" formatCode="#\ ##0.##########">
                  <c:v>118.458</c:v>
                </c:pt>
                <c:pt idx="13" formatCode="#\ ##0.##########">
                  <c:v>118.342</c:v>
                </c:pt>
                <c:pt idx="14" formatCode="#\ ##0.##########">
                  <c:v>117.908</c:v>
                </c:pt>
                <c:pt idx="15" formatCode="#\ ##0.##########">
                  <c:v>117.289</c:v>
                </c:pt>
                <c:pt idx="16" formatCode="#\ ##0.##########">
                  <c:v>117.24299999999999</c:v>
                </c:pt>
                <c:pt idx="17" formatCode="#\ ##0.##########">
                  <c:v>117.458</c:v>
                </c:pt>
                <c:pt idx="18" formatCode="#\ ##0.##########">
                  <c:v>117.72799999999999</c:v>
                </c:pt>
                <c:pt idx="19" formatCode="#\ ##0.##########">
                  <c:v>118.532</c:v>
                </c:pt>
                <c:pt idx="20" formatCode="#\ ##0.##########">
                  <c:v>118.649</c:v>
                </c:pt>
              </c:numCache>
            </c:numRef>
          </c:val>
          <c:smooth val="0"/>
          <c:extLst>
            <c:ext xmlns:c16="http://schemas.microsoft.com/office/drawing/2014/chart" uri="{C3380CC4-5D6E-409C-BE32-E72D297353CC}">
              <c16:uniqueId val="{00000002-F605-9B41-89F0-A21680E13309}"/>
            </c:ext>
          </c:extLst>
        </c:ser>
        <c:ser>
          <c:idx val="3"/>
          <c:order val="3"/>
          <c:tx>
            <c:strRef>
              <c:f>'Nominal GDP'!$A$165</c:f>
              <c:strCache>
                <c:ptCount val="1"/>
                <c:pt idx="0">
                  <c:v>Läti</c:v>
                </c:pt>
              </c:strCache>
            </c:strRef>
          </c:tx>
          <c:spPr>
            <a:ln w="31750" cap="rnd">
              <a:solidFill>
                <a:srgbClr val="C00000"/>
              </a:solidFill>
              <a:round/>
            </a:ln>
            <a:effectLst/>
          </c:spPr>
          <c:marker>
            <c:symbol val="none"/>
          </c:marker>
          <c:cat>
            <c:strRef>
              <c:f>'Nominal GDP'!$F$161:$Z$161</c:f>
              <c:strCache>
                <c:ptCount val="21"/>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pt idx="20">
                  <c:v>2025-Q1</c:v>
                </c:pt>
              </c:strCache>
            </c:strRef>
          </c:cat>
          <c:val>
            <c:numRef>
              <c:f>'Nominal GDP'!$F$165:$Z$165</c:f>
              <c:numCache>
                <c:formatCode>#\ ##0.##########</c:formatCode>
                <c:ptCount val="21"/>
                <c:pt idx="0">
                  <c:v>110.425</c:v>
                </c:pt>
                <c:pt idx="1">
                  <c:v>99.474999999999994</c:v>
                </c:pt>
                <c:pt idx="2">
                  <c:v>110.11499999999999</c:v>
                </c:pt>
                <c:pt idx="3">
                  <c:v>110.637</c:v>
                </c:pt>
                <c:pt idx="4">
                  <c:v>110.913</c:v>
                </c:pt>
                <c:pt idx="5">
                  <c:v>111.973</c:v>
                </c:pt>
                <c:pt idx="6">
                  <c:v>118.306</c:v>
                </c:pt>
                <c:pt idx="7">
                  <c:v>118.251</c:v>
                </c:pt>
                <c:pt idx="8">
                  <c:v>117.50700000000001</c:v>
                </c:pt>
                <c:pt idx="9">
                  <c:v>117.526</c:v>
                </c:pt>
                <c:pt idx="10" formatCode="#\ ##0.000">
                  <c:v>117.63</c:v>
                </c:pt>
                <c:pt idx="11">
                  <c:v>118.651</c:v>
                </c:pt>
                <c:pt idx="12">
                  <c:v>120.43300000000001</c:v>
                </c:pt>
                <c:pt idx="13">
                  <c:v>120.108</c:v>
                </c:pt>
                <c:pt idx="14">
                  <c:v>120.92700000000001</c:v>
                </c:pt>
                <c:pt idx="15">
                  <c:v>120.376</c:v>
                </c:pt>
                <c:pt idx="16">
                  <c:v>120.131</c:v>
                </c:pt>
                <c:pt idx="17">
                  <c:v>120.08199999999999</c:v>
                </c:pt>
                <c:pt idx="18">
                  <c:v>119.875</c:v>
                </c:pt>
                <c:pt idx="19">
                  <c:v>119.929</c:v>
                </c:pt>
              </c:numCache>
            </c:numRef>
          </c:val>
          <c:smooth val="0"/>
          <c:extLst>
            <c:ext xmlns:c16="http://schemas.microsoft.com/office/drawing/2014/chart" uri="{C3380CC4-5D6E-409C-BE32-E72D297353CC}">
              <c16:uniqueId val="{00000003-F605-9B41-89F0-A21680E13309}"/>
            </c:ext>
          </c:extLst>
        </c:ser>
        <c:ser>
          <c:idx val="4"/>
          <c:order val="4"/>
          <c:tx>
            <c:strRef>
              <c:f>'Nominal GDP'!$A$166</c:f>
              <c:strCache>
                <c:ptCount val="1"/>
                <c:pt idx="0">
                  <c:v>Leedu</c:v>
                </c:pt>
              </c:strCache>
            </c:strRef>
          </c:tx>
          <c:spPr>
            <a:ln w="31750" cap="rnd">
              <a:solidFill>
                <a:srgbClr val="92D050"/>
              </a:solidFill>
              <a:round/>
            </a:ln>
            <a:effectLst/>
          </c:spPr>
          <c:marker>
            <c:symbol val="none"/>
          </c:marker>
          <c:cat>
            <c:strRef>
              <c:f>'Nominal GDP'!$F$161:$Z$161</c:f>
              <c:strCache>
                <c:ptCount val="21"/>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pt idx="20">
                  <c:v>2025-Q1</c:v>
                </c:pt>
              </c:strCache>
            </c:strRef>
          </c:cat>
          <c:val>
            <c:numRef>
              <c:f>'Nominal GDP'!$F$166:$Z$166</c:f>
              <c:numCache>
                <c:formatCode>#\ ##0.##########</c:formatCode>
                <c:ptCount val="21"/>
                <c:pt idx="0">
                  <c:v>119.246</c:v>
                </c:pt>
                <c:pt idx="1">
                  <c:v>112.937</c:v>
                </c:pt>
                <c:pt idx="2">
                  <c:v>119.667</c:v>
                </c:pt>
                <c:pt idx="3">
                  <c:v>120.18300000000001</c:v>
                </c:pt>
                <c:pt idx="4">
                  <c:v>122.825</c:v>
                </c:pt>
                <c:pt idx="5">
                  <c:v>124.33499999999999</c:v>
                </c:pt>
                <c:pt idx="6">
                  <c:v>126.57299999999999</c:v>
                </c:pt>
                <c:pt idx="7">
                  <c:v>128.32499999999999</c:v>
                </c:pt>
                <c:pt idx="8">
                  <c:v>129.62200000000001</c:v>
                </c:pt>
                <c:pt idx="9">
                  <c:v>127.593</c:v>
                </c:pt>
                <c:pt idx="10">
                  <c:v>128.80799999999999</c:v>
                </c:pt>
                <c:pt idx="11">
                  <c:v>128.66800000000001</c:v>
                </c:pt>
                <c:pt idx="12">
                  <c:v>127.687</c:v>
                </c:pt>
                <c:pt idx="13">
                  <c:v>129.68700000000001</c:v>
                </c:pt>
                <c:pt idx="14">
                  <c:v>129.983</c:v>
                </c:pt>
                <c:pt idx="15">
                  <c:v>129.53800000000001</c:v>
                </c:pt>
                <c:pt idx="16">
                  <c:v>131.255</c:v>
                </c:pt>
                <c:pt idx="17">
                  <c:v>131.79499999999999</c:v>
                </c:pt>
                <c:pt idx="18">
                  <c:v>133.322</c:v>
                </c:pt>
                <c:pt idx="19">
                  <c:v>134.613</c:v>
                </c:pt>
                <c:pt idx="20">
                  <c:v>135.46799999999999</c:v>
                </c:pt>
              </c:numCache>
            </c:numRef>
          </c:val>
          <c:smooth val="0"/>
          <c:extLst>
            <c:ext xmlns:c16="http://schemas.microsoft.com/office/drawing/2014/chart" uri="{C3380CC4-5D6E-409C-BE32-E72D297353CC}">
              <c16:uniqueId val="{00000004-F605-9B41-89F0-A21680E13309}"/>
            </c:ext>
          </c:extLst>
        </c:ser>
        <c:ser>
          <c:idx val="5"/>
          <c:order val="5"/>
          <c:tx>
            <c:strRef>
              <c:f>'Nominal GDP'!$A$167</c:f>
              <c:strCache>
                <c:ptCount val="1"/>
                <c:pt idx="0">
                  <c:v>Soome</c:v>
                </c:pt>
              </c:strCache>
            </c:strRef>
          </c:tx>
          <c:spPr>
            <a:ln w="28575" cap="rnd">
              <a:solidFill>
                <a:srgbClr val="0070C0"/>
              </a:solidFill>
              <a:round/>
            </a:ln>
            <a:effectLst/>
          </c:spPr>
          <c:marker>
            <c:symbol val="none"/>
          </c:marker>
          <c:cat>
            <c:strRef>
              <c:f>'Nominal GDP'!$F$161:$Z$161</c:f>
              <c:strCache>
                <c:ptCount val="21"/>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pt idx="20">
                  <c:v>2025-Q1</c:v>
                </c:pt>
              </c:strCache>
            </c:strRef>
          </c:cat>
          <c:val>
            <c:numRef>
              <c:f>'Nominal GDP'!$F$167:$Z$167</c:f>
              <c:numCache>
                <c:formatCode>#\ ##0.##########</c:formatCode>
                <c:ptCount val="21"/>
                <c:pt idx="0">
                  <c:v>108.508</c:v>
                </c:pt>
                <c:pt idx="1">
                  <c:v>101.431</c:v>
                </c:pt>
                <c:pt idx="2" formatCode="#\ ##0.000">
                  <c:v>106.44</c:v>
                </c:pt>
                <c:pt idx="3">
                  <c:v>107.486</c:v>
                </c:pt>
                <c:pt idx="4">
                  <c:v>106.702</c:v>
                </c:pt>
                <c:pt idx="5">
                  <c:v>108.423</c:v>
                </c:pt>
                <c:pt idx="6">
                  <c:v>109.599</c:v>
                </c:pt>
                <c:pt idx="7">
                  <c:v>110.488</c:v>
                </c:pt>
                <c:pt idx="8">
                  <c:v>109.70399999999999</c:v>
                </c:pt>
                <c:pt idx="9">
                  <c:v>110.113</c:v>
                </c:pt>
                <c:pt idx="10">
                  <c:v>109.90900000000001</c:v>
                </c:pt>
                <c:pt idx="11">
                  <c:v>108.807</c:v>
                </c:pt>
                <c:pt idx="12">
                  <c:v>109.43899999999999</c:v>
                </c:pt>
                <c:pt idx="13">
                  <c:v>109.523</c:v>
                </c:pt>
                <c:pt idx="14">
                  <c:v>107.884</c:v>
                </c:pt>
                <c:pt idx="15">
                  <c:v>107.52800000000001</c:v>
                </c:pt>
                <c:pt idx="16">
                  <c:v>108.048</c:v>
                </c:pt>
                <c:pt idx="17">
                  <c:v>108.187</c:v>
                </c:pt>
                <c:pt idx="18" formatCode="#\ ##0.000">
                  <c:v>108.79</c:v>
                </c:pt>
                <c:pt idx="19">
                  <c:v>108.771</c:v>
                </c:pt>
                <c:pt idx="20">
                  <c:v>108.83199999999999</c:v>
                </c:pt>
              </c:numCache>
            </c:numRef>
          </c:val>
          <c:smooth val="0"/>
          <c:extLst>
            <c:ext xmlns:c16="http://schemas.microsoft.com/office/drawing/2014/chart" uri="{C3380CC4-5D6E-409C-BE32-E72D297353CC}">
              <c16:uniqueId val="{00000005-F605-9B41-89F0-A21680E13309}"/>
            </c:ext>
          </c:extLst>
        </c:ser>
        <c:ser>
          <c:idx val="6"/>
          <c:order val="6"/>
          <c:tx>
            <c:strRef>
              <c:f>'Nominal GDP'!$A$168</c:f>
              <c:strCache>
                <c:ptCount val="1"/>
                <c:pt idx="0">
                  <c:v>Rootsi</c:v>
                </c:pt>
              </c:strCache>
            </c:strRef>
          </c:tx>
          <c:spPr>
            <a:ln w="28575" cap="rnd">
              <a:solidFill>
                <a:srgbClr val="7030A0"/>
              </a:solidFill>
              <a:round/>
            </a:ln>
            <a:effectLst/>
          </c:spPr>
          <c:marker>
            <c:symbol val="none"/>
          </c:marker>
          <c:cat>
            <c:strRef>
              <c:f>'Nominal GDP'!$F$161:$Z$161</c:f>
              <c:strCache>
                <c:ptCount val="21"/>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pt idx="20">
                  <c:v>2025-Q1</c:v>
                </c:pt>
              </c:strCache>
            </c:strRef>
          </c:cat>
          <c:val>
            <c:numRef>
              <c:f>'Nominal GDP'!$F$168:$Z$168</c:f>
              <c:numCache>
                <c:formatCode>#\ ##0.##########</c:formatCode>
                <c:ptCount val="21"/>
                <c:pt idx="0">
                  <c:v>110.39100000000001</c:v>
                </c:pt>
                <c:pt idx="1">
                  <c:v>101.426</c:v>
                </c:pt>
                <c:pt idx="2">
                  <c:v>106.346</c:v>
                </c:pt>
                <c:pt idx="3">
                  <c:v>108.47799999999999</c:v>
                </c:pt>
                <c:pt idx="4">
                  <c:v>111.245</c:v>
                </c:pt>
                <c:pt idx="5" formatCode="#\ ##0.000">
                  <c:v>112.17</c:v>
                </c:pt>
                <c:pt idx="6">
                  <c:v>112.61799999999999</c:v>
                </c:pt>
                <c:pt idx="7">
                  <c:v>115.087</c:v>
                </c:pt>
                <c:pt idx="8">
                  <c:v>113.804</c:v>
                </c:pt>
                <c:pt idx="9" formatCode="#\ ##0.000">
                  <c:v>114.97</c:v>
                </c:pt>
                <c:pt idx="10">
                  <c:v>115.148</c:v>
                </c:pt>
                <c:pt idx="11">
                  <c:v>114.22199999999999</c:v>
                </c:pt>
                <c:pt idx="12">
                  <c:v>115.19199999999999</c:v>
                </c:pt>
                <c:pt idx="13">
                  <c:v>114.646</c:v>
                </c:pt>
                <c:pt idx="14">
                  <c:v>114.79300000000001</c:v>
                </c:pt>
                <c:pt idx="15">
                  <c:v>114.012</c:v>
                </c:pt>
                <c:pt idx="16">
                  <c:v>115.24299999999999</c:v>
                </c:pt>
                <c:pt idx="17">
                  <c:v>115.29600000000001</c:v>
                </c:pt>
                <c:pt idx="18">
                  <c:v>115.852</c:v>
                </c:pt>
                <c:pt idx="19">
                  <c:v>116.52200000000001</c:v>
                </c:pt>
                <c:pt idx="20">
                  <c:v>116.53400000000001</c:v>
                </c:pt>
              </c:numCache>
            </c:numRef>
          </c:val>
          <c:smooth val="0"/>
          <c:extLst>
            <c:ext xmlns:c16="http://schemas.microsoft.com/office/drawing/2014/chart" uri="{C3380CC4-5D6E-409C-BE32-E72D297353CC}">
              <c16:uniqueId val="{00000006-F605-9B41-89F0-A21680E13309}"/>
            </c:ext>
          </c:extLst>
        </c:ser>
        <c:dLbls>
          <c:showLegendKey val="0"/>
          <c:showVal val="0"/>
          <c:showCatName val="0"/>
          <c:showSerName val="0"/>
          <c:showPercent val="0"/>
          <c:showBubbleSize val="0"/>
        </c:dLbls>
        <c:smooth val="0"/>
        <c:axId val="1658257248"/>
        <c:axId val="761697616"/>
      </c:lineChart>
      <c:catAx>
        <c:axId val="165825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761697616"/>
        <c:crosses val="autoZero"/>
        <c:auto val="1"/>
        <c:lblAlgn val="ctr"/>
        <c:lblOffset val="100"/>
        <c:noMultiLvlLbl val="0"/>
      </c:catAx>
      <c:valAx>
        <c:axId val="761697616"/>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1658257248"/>
        <c:crosses val="autoZero"/>
        <c:crossBetween val="between"/>
      </c:valAx>
      <c:spPr>
        <a:noFill/>
        <a:ln>
          <a:noFill/>
        </a:ln>
        <a:effectLst/>
      </c:spPr>
    </c:plotArea>
    <c:legend>
      <c:legendPos val="b"/>
      <c:layout>
        <c:manualLayout>
          <c:xMode val="edge"/>
          <c:yMode val="edge"/>
          <c:x val="1.483275268340818E-2"/>
          <c:y val="0.85068416375743405"/>
          <c:w val="0.98516724731659178"/>
          <c:h val="0.1242216550865946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dirty="0"/>
              <a:t>Consumer confidence index: EE, LV, LT</a:t>
            </a:r>
          </a:p>
        </c:rich>
      </c:tx>
      <c:layout>
        <c:manualLayout>
          <c:xMode val="edge"/>
          <c:yMode val="edge"/>
          <c:x val="0.27946527571207713"/>
          <c:y val="3.7402209420173478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4.678764729499367E-2"/>
          <c:y val="0.1117640648467004"/>
          <c:w val="0.94145189917574035"/>
          <c:h val="0.73420917063273483"/>
        </c:manualLayout>
      </c:layout>
      <c:lineChart>
        <c:grouping val="standard"/>
        <c:varyColors val="0"/>
        <c:ser>
          <c:idx val="0"/>
          <c:order val="0"/>
          <c:tx>
            <c:strRef>
              <c:f>Sheet1!$T$1</c:f>
              <c:strCache>
                <c:ptCount val="1"/>
                <c:pt idx="0">
                  <c:v>EE</c:v>
                </c:pt>
              </c:strCache>
            </c:strRef>
          </c:tx>
          <c:spPr>
            <a:ln w="28575" cap="rnd">
              <a:solidFill>
                <a:schemeClr val="accent1">
                  <a:lumMod val="60000"/>
                  <a:lumOff val="40000"/>
                </a:schemeClr>
              </a:solidFill>
              <a:round/>
            </a:ln>
            <a:effectLst/>
          </c:spPr>
          <c:marker>
            <c:symbol val="none"/>
          </c:marker>
          <c:cat>
            <c:numRef>
              <c:f>Sheet1!$S$194:$S$239</c:f>
              <c:numCache>
                <c:formatCode>mmm\-yy</c:formatCode>
                <c:ptCount val="46"/>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pt idx="12">
                  <c:v>44957</c:v>
                </c:pt>
                <c:pt idx="13">
                  <c:v>44985</c:v>
                </c:pt>
                <c:pt idx="14">
                  <c:v>45016</c:v>
                </c:pt>
                <c:pt idx="15">
                  <c:v>45046</c:v>
                </c:pt>
                <c:pt idx="16">
                  <c:v>45077</c:v>
                </c:pt>
                <c:pt idx="17">
                  <c:v>45107</c:v>
                </c:pt>
                <c:pt idx="18">
                  <c:v>45138</c:v>
                </c:pt>
                <c:pt idx="19">
                  <c:v>45169</c:v>
                </c:pt>
                <c:pt idx="20">
                  <c:v>45199</c:v>
                </c:pt>
                <c:pt idx="21">
                  <c:v>45230</c:v>
                </c:pt>
                <c:pt idx="22">
                  <c:v>45260</c:v>
                </c:pt>
                <c:pt idx="23">
                  <c:v>45291</c:v>
                </c:pt>
                <c:pt idx="24">
                  <c:v>45322</c:v>
                </c:pt>
                <c:pt idx="25">
                  <c:v>45351</c:v>
                </c:pt>
                <c:pt idx="26">
                  <c:v>45382</c:v>
                </c:pt>
                <c:pt idx="27">
                  <c:v>45412</c:v>
                </c:pt>
                <c:pt idx="28">
                  <c:v>45443</c:v>
                </c:pt>
                <c:pt idx="29">
                  <c:v>45473</c:v>
                </c:pt>
                <c:pt idx="30">
                  <c:v>45504</c:v>
                </c:pt>
                <c:pt idx="31">
                  <c:v>45535</c:v>
                </c:pt>
                <c:pt idx="32">
                  <c:v>45565</c:v>
                </c:pt>
                <c:pt idx="33">
                  <c:v>45596</c:v>
                </c:pt>
                <c:pt idx="34">
                  <c:v>45626</c:v>
                </c:pt>
                <c:pt idx="35">
                  <c:v>45657</c:v>
                </c:pt>
                <c:pt idx="36">
                  <c:v>45688</c:v>
                </c:pt>
                <c:pt idx="37">
                  <c:v>45716</c:v>
                </c:pt>
                <c:pt idx="38">
                  <c:v>45747</c:v>
                </c:pt>
                <c:pt idx="39">
                  <c:v>45777</c:v>
                </c:pt>
                <c:pt idx="40">
                  <c:v>45808</c:v>
                </c:pt>
                <c:pt idx="41">
                  <c:v>45838</c:v>
                </c:pt>
                <c:pt idx="42">
                  <c:v>45869</c:v>
                </c:pt>
                <c:pt idx="43">
                  <c:v>45900</c:v>
                </c:pt>
                <c:pt idx="44">
                  <c:v>45930</c:v>
                </c:pt>
                <c:pt idx="45">
                  <c:v>45961</c:v>
                </c:pt>
              </c:numCache>
            </c:numRef>
          </c:cat>
          <c:val>
            <c:numRef>
              <c:f>Sheet1!$T$194:$T$239</c:f>
              <c:numCache>
                <c:formatCode>0.0</c:formatCode>
                <c:ptCount val="46"/>
                <c:pt idx="0">
                  <c:v>-14.1</c:v>
                </c:pt>
                <c:pt idx="1">
                  <c:v>-14.9</c:v>
                </c:pt>
                <c:pt idx="2">
                  <c:v>-16.100000000000001</c:v>
                </c:pt>
                <c:pt idx="3">
                  <c:v>-18.7</c:v>
                </c:pt>
                <c:pt idx="4">
                  <c:v>-28.2</c:v>
                </c:pt>
                <c:pt idx="5">
                  <c:v>-34</c:v>
                </c:pt>
                <c:pt idx="6">
                  <c:v>-34.799999999999997</c:v>
                </c:pt>
                <c:pt idx="7">
                  <c:v>-35.799999999999997</c:v>
                </c:pt>
                <c:pt idx="8">
                  <c:v>-43</c:v>
                </c:pt>
                <c:pt idx="9">
                  <c:v>-35.799999999999997</c:v>
                </c:pt>
                <c:pt idx="10">
                  <c:v>-34.299999999999997</c:v>
                </c:pt>
                <c:pt idx="11">
                  <c:v>-35.299999999999997</c:v>
                </c:pt>
                <c:pt idx="12">
                  <c:v>-32.700000000000003</c:v>
                </c:pt>
                <c:pt idx="13">
                  <c:v>-26.5</c:v>
                </c:pt>
                <c:pt idx="14">
                  <c:v>-27.1</c:v>
                </c:pt>
                <c:pt idx="15">
                  <c:v>-27.6</c:v>
                </c:pt>
                <c:pt idx="16">
                  <c:v>-31.4</c:v>
                </c:pt>
                <c:pt idx="17">
                  <c:v>-29.1</c:v>
                </c:pt>
                <c:pt idx="18">
                  <c:v>-30.2</c:v>
                </c:pt>
                <c:pt idx="19">
                  <c:v>-29.7</c:v>
                </c:pt>
                <c:pt idx="20">
                  <c:v>-29.9</c:v>
                </c:pt>
                <c:pt idx="21">
                  <c:v>-33.700000000000003</c:v>
                </c:pt>
                <c:pt idx="22">
                  <c:v>-33.6</c:v>
                </c:pt>
                <c:pt idx="23">
                  <c:v>-32</c:v>
                </c:pt>
                <c:pt idx="24">
                  <c:v>-33.6</c:v>
                </c:pt>
                <c:pt idx="25">
                  <c:v>-34.4</c:v>
                </c:pt>
                <c:pt idx="26">
                  <c:v>-34</c:v>
                </c:pt>
                <c:pt idx="27">
                  <c:v>-30</c:v>
                </c:pt>
                <c:pt idx="28">
                  <c:v>-28.7</c:v>
                </c:pt>
                <c:pt idx="29">
                  <c:v>-28.9</c:v>
                </c:pt>
                <c:pt idx="30">
                  <c:v>-29.5</c:v>
                </c:pt>
                <c:pt idx="31">
                  <c:v>-35.799999999999997</c:v>
                </c:pt>
                <c:pt idx="32">
                  <c:v>-33.200000000000003</c:v>
                </c:pt>
                <c:pt idx="33">
                  <c:v>-36.5</c:v>
                </c:pt>
                <c:pt idx="34">
                  <c:v>-33.799999999999997</c:v>
                </c:pt>
                <c:pt idx="35">
                  <c:v>-35.700000000000003</c:v>
                </c:pt>
                <c:pt idx="36">
                  <c:v>-38.200000000000003</c:v>
                </c:pt>
                <c:pt idx="37">
                  <c:v>-37.700000000000003</c:v>
                </c:pt>
                <c:pt idx="38">
                  <c:v>-35.200000000000003</c:v>
                </c:pt>
                <c:pt idx="39">
                  <c:v>-36.700000000000003</c:v>
                </c:pt>
                <c:pt idx="40">
                  <c:v>-35.700000000000003</c:v>
                </c:pt>
                <c:pt idx="41">
                  <c:v>-35.1</c:v>
                </c:pt>
                <c:pt idx="42">
                  <c:v>-38.200000000000003</c:v>
                </c:pt>
                <c:pt idx="43">
                  <c:v>-36.4</c:v>
                </c:pt>
                <c:pt idx="44">
                  <c:v>-34.1</c:v>
                </c:pt>
                <c:pt idx="45">
                  <c:v>-30.7</c:v>
                </c:pt>
              </c:numCache>
            </c:numRef>
          </c:val>
          <c:smooth val="0"/>
          <c:extLst>
            <c:ext xmlns:c16="http://schemas.microsoft.com/office/drawing/2014/chart" uri="{C3380CC4-5D6E-409C-BE32-E72D297353CC}">
              <c16:uniqueId val="{00000001-C092-244C-B83B-212EED49975F}"/>
            </c:ext>
          </c:extLst>
        </c:ser>
        <c:ser>
          <c:idx val="1"/>
          <c:order val="1"/>
          <c:tx>
            <c:strRef>
              <c:f>Sheet1!$U$1</c:f>
              <c:strCache>
                <c:ptCount val="1"/>
                <c:pt idx="0">
                  <c:v>LV</c:v>
                </c:pt>
              </c:strCache>
            </c:strRef>
          </c:tx>
          <c:spPr>
            <a:ln w="28575" cap="rnd">
              <a:solidFill>
                <a:srgbClr val="C00000"/>
              </a:solidFill>
              <a:round/>
            </a:ln>
            <a:effectLst/>
          </c:spPr>
          <c:marker>
            <c:symbol val="none"/>
          </c:marker>
          <c:cat>
            <c:numRef>
              <c:f>Sheet1!$S$194:$S$239</c:f>
              <c:numCache>
                <c:formatCode>mmm\-yy</c:formatCode>
                <c:ptCount val="46"/>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pt idx="12">
                  <c:v>44957</c:v>
                </c:pt>
                <c:pt idx="13">
                  <c:v>44985</c:v>
                </c:pt>
                <c:pt idx="14">
                  <c:v>45016</c:v>
                </c:pt>
                <c:pt idx="15">
                  <c:v>45046</c:v>
                </c:pt>
                <c:pt idx="16">
                  <c:v>45077</c:v>
                </c:pt>
                <c:pt idx="17">
                  <c:v>45107</c:v>
                </c:pt>
                <c:pt idx="18">
                  <c:v>45138</c:v>
                </c:pt>
                <c:pt idx="19">
                  <c:v>45169</c:v>
                </c:pt>
                <c:pt idx="20">
                  <c:v>45199</c:v>
                </c:pt>
                <c:pt idx="21">
                  <c:v>45230</c:v>
                </c:pt>
                <c:pt idx="22">
                  <c:v>45260</c:v>
                </c:pt>
                <c:pt idx="23">
                  <c:v>45291</c:v>
                </c:pt>
                <c:pt idx="24">
                  <c:v>45322</c:v>
                </c:pt>
                <c:pt idx="25">
                  <c:v>45351</c:v>
                </c:pt>
                <c:pt idx="26">
                  <c:v>45382</c:v>
                </c:pt>
                <c:pt idx="27">
                  <c:v>45412</c:v>
                </c:pt>
                <c:pt idx="28">
                  <c:v>45443</c:v>
                </c:pt>
                <c:pt idx="29">
                  <c:v>45473</c:v>
                </c:pt>
                <c:pt idx="30">
                  <c:v>45504</c:v>
                </c:pt>
                <c:pt idx="31">
                  <c:v>45535</c:v>
                </c:pt>
                <c:pt idx="32">
                  <c:v>45565</c:v>
                </c:pt>
                <c:pt idx="33">
                  <c:v>45596</c:v>
                </c:pt>
                <c:pt idx="34">
                  <c:v>45626</c:v>
                </c:pt>
                <c:pt idx="35">
                  <c:v>45657</c:v>
                </c:pt>
                <c:pt idx="36">
                  <c:v>45688</c:v>
                </c:pt>
                <c:pt idx="37">
                  <c:v>45716</c:v>
                </c:pt>
                <c:pt idx="38">
                  <c:v>45747</c:v>
                </c:pt>
                <c:pt idx="39">
                  <c:v>45777</c:v>
                </c:pt>
                <c:pt idx="40">
                  <c:v>45808</c:v>
                </c:pt>
                <c:pt idx="41">
                  <c:v>45838</c:v>
                </c:pt>
                <c:pt idx="42">
                  <c:v>45869</c:v>
                </c:pt>
                <c:pt idx="43">
                  <c:v>45900</c:v>
                </c:pt>
                <c:pt idx="44">
                  <c:v>45930</c:v>
                </c:pt>
                <c:pt idx="45">
                  <c:v>45961</c:v>
                </c:pt>
              </c:numCache>
            </c:numRef>
          </c:cat>
          <c:val>
            <c:numRef>
              <c:f>Sheet1!$U$194:$U$239</c:f>
              <c:numCache>
                <c:formatCode>General</c:formatCode>
                <c:ptCount val="46"/>
                <c:pt idx="0">
                  <c:v>-16.8</c:v>
                </c:pt>
                <c:pt idx="1">
                  <c:v>-14.7</c:v>
                </c:pt>
                <c:pt idx="2">
                  <c:v>-25.6</c:v>
                </c:pt>
                <c:pt idx="3">
                  <c:v>-22.5</c:v>
                </c:pt>
                <c:pt idx="4">
                  <c:v>-28</c:v>
                </c:pt>
                <c:pt idx="5">
                  <c:v>-39</c:v>
                </c:pt>
                <c:pt idx="6">
                  <c:v>-23.6</c:v>
                </c:pt>
                <c:pt idx="7">
                  <c:v>-29.5</c:v>
                </c:pt>
                <c:pt idx="8">
                  <c:v>-31.2</c:v>
                </c:pt>
                <c:pt idx="9">
                  <c:v>-27</c:v>
                </c:pt>
                <c:pt idx="10">
                  <c:v>-31.6</c:v>
                </c:pt>
                <c:pt idx="11">
                  <c:v>-32.700000000000003</c:v>
                </c:pt>
                <c:pt idx="12">
                  <c:v>-32.299999999999997</c:v>
                </c:pt>
                <c:pt idx="13">
                  <c:v>-27.1</c:v>
                </c:pt>
                <c:pt idx="14">
                  <c:v>-23.4</c:v>
                </c:pt>
                <c:pt idx="15">
                  <c:v>-24.3</c:v>
                </c:pt>
                <c:pt idx="16">
                  <c:v>-18.399999999999999</c:v>
                </c:pt>
                <c:pt idx="17">
                  <c:v>-21.2</c:v>
                </c:pt>
                <c:pt idx="18">
                  <c:v>-15.3</c:v>
                </c:pt>
                <c:pt idx="19">
                  <c:v>-17.899999999999999</c:v>
                </c:pt>
                <c:pt idx="20">
                  <c:v>-12.2</c:v>
                </c:pt>
                <c:pt idx="21">
                  <c:v>-18</c:v>
                </c:pt>
                <c:pt idx="22">
                  <c:v>-23.5</c:v>
                </c:pt>
                <c:pt idx="23">
                  <c:v>-17</c:v>
                </c:pt>
                <c:pt idx="24" formatCode="0.0">
                  <c:v>-13.2</c:v>
                </c:pt>
                <c:pt idx="25" formatCode="0.0">
                  <c:v>-11.3</c:v>
                </c:pt>
                <c:pt idx="26" formatCode="0.0">
                  <c:v>-15.8</c:v>
                </c:pt>
                <c:pt idx="27" formatCode="0.0">
                  <c:v>-13.1</c:v>
                </c:pt>
                <c:pt idx="28" formatCode="0.0">
                  <c:v>-11.6</c:v>
                </c:pt>
                <c:pt idx="29" formatCode="0.0">
                  <c:v>-12.9</c:v>
                </c:pt>
                <c:pt idx="30" formatCode="0.0">
                  <c:v>-12.9</c:v>
                </c:pt>
                <c:pt idx="31" formatCode="0.0">
                  <c:v>-9.3000000000000007</c:v>
                </c:pt>
                <c:pt idx="32" formatCode="0.0">
                  <c:v>-8.1999999999999993</c:v>
                </c:pt>
                <c:pt idx="33" formatCode="0.0">
                  <c:v>-10.5</c:v>
                </c:pt>
                <c:pt idx="34" formatCode="0.0">
                  <c:v>-7.1</c:v>
                </c:pt>
                <c:pt idx="35" formatCode="0.0">
                  <c:v>-12.1</c:v>
                </c:pt>
                <c:pt idx="36" formatCode="0.0">
                  <c:v>-16.100000000000001</c:v>
                </c:pt>
                <c:pt idx="37" formatCode="0.0">
                  <c:v>-13.1</c:v>
                </c:pt>
                <c:pt idx="38" formatCode="0.0">
                  <c:v>-13.7</c:v>
                </c:pt>
                <c:pt idx="39" formatCode="0.0">
                  <c:v>-15.5</c:v>
                </c:pt>
                <c:pt idx="40" formatCode="0.0">
                  <c:v>-15.5</c:v>
                </c:pt>
                <c:pt idx="41" formatCode="0.0">
                  <c:v>-11.1</c:v>
                </c:pt>
                <c:pt idx="42" formatCode="0.0">
                  <c:v>-9.3000000000000007</c:v>
                </c:pt>
                <c:pt idx="43" formatCode="0.0">
                  <c:v>-14.6</c:v>
                </c:pt>
                <c:pt idx="44" formatCode="0.0">
                  <c:v>-14.3</c:v>
                </c:pt>
                <c:pt idx="45" formatCode="0.0">
                  <c:v>-4.5999999999999996</c:v>
                </c:pt>
              </c:numCache>
            </c:numRef>
          </c:val>
          <c:smooth val="0"/>
          <c:extLst>
            <c:ext xmlns:c16="http://schemas.microsoft.com/office/drawing/2014/chart" uri="{C3380CC4-5D6E-409C-BE32-E72D297353CC}">
              <c16:uniqueId val="{00000003-C092-244C-B83B-212EED49975F}"/>
            </c:ext>
          </c:extLst>
        </c:ser>
        <c:ser>
          <c:idx val="2"/>
          <c:order val="2"/>
          <c:tx>
            <c:strRef>
              <c:f>Sheet1!$V$1</c:f>
              <c:strCache>
                <c:ptCount val="1"/>
                <c:pt idx="0">
                  <c:v>LT</c:v>
                </c:pt>
              </c:strCache>
            </c:strRef>
          </c:tx>
          <c:spPr>
            <a:ln w="28575" cap="rnd">
              <a:solidFill>
                <a:srgbClr val="7EB344">
                  <a:alpha val="98824"/>
                </a:srgbClr>
              </a:solidFill>
              <a:round/>
            </a:ln>
            <a:effectLst/>
          </c:spPr>
          <c:marker>
            <c:symbol val="none"/>
          </c:marker>
          <c:cat>
            <c:numRef>
              <c:f>Sheet1!$S$194:$S$239</c:f>
              <c:numCache>
                <c:formatCode>mmm\-yy</c:formatCode>
                <c:ptCount val="46"/>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pt idx="12">
                  <c:v>44957</c:v>
                </c:pt>
                <c:pt idx="13">
                  <c:v>44985</c:v>
                </c:pt>
                <c:pt idx="14">
                  <c:v>45016</c:v>
                </c:pt>
                <c:pt idx="15">
                  <c:v>45046</c:v>
                </c:pt>
                <c:pt idx="16">
                  <c:v>45077</c:v>
                </c:pt>
                <c:pt idx="17">
                  <c:v>45107</c:v>
                </c:pt>
                <c:pt idx="18">
                  <c:v>45138</c:v>
                </c:pt>
                <c:pt idx="19">
                  <c:v>45169</c:v>
                </c:pt>
                <c:pt idx="20">
                  <c:v>45199</c:v>
                </c:pt>
                <c:pt idx="21">
                  <c:v>45230</c:v>
                </c:pt>
                <c:pt idx="22">
                  <c:v>45260</c:v>
                </c:pt>
                <c:pt idx="23">
                  <c:v>45291</c:v>
                </c:pt>
                <c:pt idx="24">
                  <c:v>45322</c:v>
                </c:pt>
                <c:pt idx="25">
                  <c:v>45351</c:v>
                </c:pt>
                <c:pt idx="26">
                  <c:v>45382</c:v>
                </c:pt>
                <c:pt idx="27">
                  <c:v>45412</c:v>
                </c:pt>
                <c:pt idx="28">
                  <c:v>45443</c:v>
                </c:pt>
                <c:pt idx="29">
                  <c:v>45473</c:v>
                </c:pt>
                <c:pt idx="30">
                  <c:v>45504</c:v>
                </c:pt>
                <c:pt idx="31">
                  <c:v>45535</c:v>
                </c:pt>
                <c:pt idx="32">
                  <c:v>45565</c:v>
                </c:pt>
                <c:pt idx="33">
                  <c:v>45596</c:v>
                </c:pt>
                <c:pt idx="34">
                  <c:v>45626</c:v>
                </c:pt>
                <c:pt idx="35">
                  <c:v>45657</c:v>
                </c:pt>
                <c:pt idx="36">
                  <c:v>45688</c:v>
                </c:pt>
                <c:pt idx="37">
                  <c:v>45716</c:v>
                </c:pt>
                <c:pt idx="38">
                  <c:v>45747</c:v>
                </c:pt>
                <c:pt idx="39">
                  <c:v>45777</c:v>
                </c:pt>
                <c:pt idx="40">
                  <c:v>45808</c:v>
                </c:pt>
                <c:pt idx="41">
                  <c:v>45838</c:v>
                </c:pt>
                <c:pt idx="42">
                  <c:v>45869</c:v>
                </c:pt>
                <c:pt idx="43">
                  <c:v>45900</c:v>
                </c:pt>
                <c:pt idx="44">
                  <c:v>45930</c:v>
                </c:pt>
                <c:pt idx="45">
                  <c:v>45961</c:v>
                </c:pt>
              </c:numCache>
            </c:numRef>
          </c:cat>
          <c:val>
            <c:numRef>
              <c:f>Sheet1!$V$194:$V$239</c:f>
              <c:numCache>
                <c:formatCode>0.0</c:formatCode>
                <c:ptCount val="46"/>
                <c:pt idx="0">
                  <c:v>-4.9000000000000004</c:v>
                </c:pt>
                <c:pt idx="1">
                  <c:v>-4.4000000000000004</c:v>
                </c:pt>
                <c:pt idx="2">
                  <c:v>-9.8000000000000007</c:v>
                </c:pt>
                <c:pt idx="3">
                  <c:v>-9.6</c:v>
                </c:pt>
                <c:pt idx="4">
                  <c:v>-9.1</c:v>
                </c:pt>
                <c:pt idx="5">
                  <c:v>-11.7</c:v>
                </c:pt>
                <c:pt idx="6">
                  <c:v>-12.4</c:v>
                </c:pt>
                <c:pt idx="7">
                  <c:v>-10.7</c:v>
                </c:pt>
                <c:pt idx="8">
                  <c:v>-15.1</c:v>
                </c:pt>
                <c:pt idx="9">
                  <c:v>-13.1</c:v>
                </c:pt>
                <c:pt idx="10">
                  <c:v>-7.5</c:v>
                </c:pt>
                <c:pt idx="11">
                  <c:v>-6.5</c:v>
                </c:pt>
                <c:pt idx="12">
                  <c:v>-4.7</c:v>
                </c:pt>
                <c:pt idx="13">
                  <c:v>-3.4</c:v>
                </c:pt>
                <c:pt idx="14">
                  <c:v>-1.8</c:v>
                </c:pt>
                <c:pt idx="15">
                  <c:v>-0.9</c:v>
                </c:pt>
                <c:pt idx="16">
                  <c:v>-1.9</c:v>
                </c:pt>
                <c:pt idx="17">
                  <c:v>-3.9</c:v>
                </c:pt>
                <c:pt idx="18">
                  <c:v>-1.4</c:v>
                </c:pt>
                <c:pt idx="19">
                  <c:v>-1.7</c:v>
                </c:pt>
                <c:pt idx="20">
                  <c:v>1.3</c:v>
                </c:pt>
                <c:pt idx="21">
                  <c:v>0.1</c:v>
                </c:pt>
                <c:pt idx="22">
                  <c:v>0.3</c:v>
                </c:pt>
                <c:pt idx="23">
                  <c:v>2.4</c:v>
                </c:pt>
                <c:pt idx="24">
                  <c:v>2.6</c:v>
                </c:pt>
                <c:pt idx="25">
                  <c:v>3</c:v>
                </c:pt>
                <c:pt idx="26">
                  <c:v>3.1</c:v>
                </c:pt>
                <c:pt idx="27">
                  <c:v>2.9</c:v>
                </c:pt>
                <c:pt idx="28">
                  <c:v>5.5</c:v>
                </c:pt>
                <c:pt idx="29">
                  <c:v>5.5</c:v>
                </c:pt>
                <c:pt idx="30">
                  <c:v>3.7</c:v>
                </c:pt>
                <c:pt idx="31">
                  <c:v>5.3</c:v>
                </c:pt>
                <c:pt idx="32">
                  <c:v>4.9000000000000004</c:v>
                </c:pt>
                <c:pt idx="33">
                  <c:v>6.4</c:v>
                </c:pt>
                <c:pt idx="34">
                  <c:v>6</c:v>
                </c:pt>
                <c:pt idx="35">
                  <c:v>5.3</c:v>
                </c:pt>
                <c:pt idx="36">
                  <c:v>4.8</c:v>
                </c:pt>
                <c:pt idx="37">
                  <c:v>3.8</c:v>
                </c:pt>
                <c:pt idx="38">
                  <c:v>1.1000000000000001</c:v>
                </c:pt>
                <c:pt idx="39">
                  <c:v>-0.2</c:v>
                </c:pt>
                <c:pt idx="40">
                  <c:v>0.4</c:v>
                </c:pt>
                <c:pt idx="41">
                  <c:v>0.3</c:v>
                </c:pt>
                <c:pt idx="42">
                  <c:v>0</c:v>
                </c:pt>
                <c:pt idx="43">
                  <c:v>1.7</c:v>
                </c:pt>
                <c:pt idx="44">
                  <c:v>2.4</c:v>
                </c:pt>
                <c:pt idx="45">
                  <c:v>3.2</c:v>
                </c:pt>
              </c:numCache>
            </c:numRef>
          </c:val>
          <c:smooth val="0"/>
          <c:extLst>
            <c:ext xmlns:c16="http://schemas.microsoft.com/office/drawing/2014/chart" uri="{C3380CC4-5D6E-409C-BE32-E72D297353CC}">
              <c16:uniqueId val="{00000005-C092-244C-B83B-212EED49975F}"/>
            </c:ext>
          </c:extLst>
        </c:ser>
        <c:dLbls>
          <c:showLegendKey val="0"/>
          <c:showVal val="0"/>
          <c:showCatName val="0"/>
          <c:showSerName val="0"/>
          <c:showPercent val="0"/>
          <c:showBubbleSize val="0"/>
        </c:dLbls>
        <c:smooth val="0"/>
        <c:axId val="550316463"/>
        <c:axId val="550467199"/>
      </c:lineChart>
      <c:dateAx>
        <c:axId val="550316463"/>
        <c:scaling>
          <c:orientation val="minMax"/>
        </c:scaling>
        <c:delete val="0"/>
        <c:axPos val="b"/>
        <c:numFmt formatCode="mmm\-yy" sourceLinked="1"/>
        <c:majorTickMark val="out"/>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550467199"/>
        <c:crosses val="autoZero"/>
        <c:auto val="1"/>
        <c:lblOffset val="100"/>
        <c:baseTimeUnit val="months"/>
      </c:dateAx>
      <c:valAx>
        <c:axId val="55046719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550316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a:t>Consumer confidence, DE, EU, FI, SE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EE"/>
        </a:p>
      </c:txPr>
    </c:title>
    <c:autoTitleDeleted val="0"/>
    <c:plotArea>
      <c:layout/>
      <c:lineChart>
        <c:grouping val="standard"/>
        <c:varyColors val="0"/>
        <c:ser>
          <c:idx val="0"/>
          <c:order val="0"/>
          <c:tx>
            <c:strRef>
              <c:f>Sheet1!$L$1</c:f>
              <c:strCache>
                <c:ptCount val="1"/>
                <c:pt idx="0">
                  <c:v>Finland</c:v>
                </c:pt>
              </c:strCache>
            </c:strRef>
          </c:tx>
          <c:spPr>
            <a:ln w="28575" cap="rnd">
              <a:solidFill>
                <a:srgbClr val="56B5DB"/>
              </a:solidFill>
              <a:round/>
            </a:ln>
            <a:effectLst/>
          </c:spPr>
          <c:marker>
            <c:symbol val="none"/>
          </c:marker>
          <c:cat>
            <c:numRef>
              <c:f>Sheet1!$K$170:$K$239</c:f>
              <c:numCache>
                <c:formatCode>mmm\-yy</c:formatCode>
                <c:ptCount val="70"/>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44592</c:v>
                </c:pt>
                <c:pt idx="25">
                  <c:v>44620</c:v>
                </c:pt>
                <c:pt idx="26">
                  <c:v>44651</c:v>
                </c:pt>
                <c:pt idx="27">
                  <c:v>44681</c:v>
                </c:pt>
                <c:pt idx="28">
                  <c:v>44712</c:v>
                </c:pt>
                <c:pt idx="29">
                  <c:v>44742</c:v>
                </c:pt>
                <c:pt idx="30">
                  <c:v>44773</c:v>
                </c:pt>
                <c:pt idx="31">
                  <c:v>44804</c:v>
                </c:pt>
                <c:pt idx="32">
                  <c:v>44834</c:v>
                </c:pt>
                <c:pt idx="33">
                  <c:v>44865</c:v>
                </c:pt>
                <c:pt idx="34">
                  <c:v>44895</c:v>
                </c:pt>
                <c:pt idx="35">
                  <c:v>44926</c:v>
                </c:pt>
                <c:pt idx="36">
                  <c:v>44957</c:v>
                </c:pt>
                <c:pt idx="37">
                  <c:v>44985</c:v>
                </c:pt>
                <c:pt idx="38">
                  <c:v>45016</c:v>
                </c:pt>
                <c:pt idx="39">
                  <c:v>45046</c:v>
                </c:pt>
                <c:pt idx="40">
                  <c:v>45077</c:v>
                </c:pt>
                <c:pt idx="41">
                  <c:v>45107</c:v>
                </c:pt>
                <c:pt idx="42">
                  <c:v>45138</c:v>
                </c:pt>
                <c:pt idx="43">
                  <c:v>45169</c:v>
                </c:pt>
                <c:pt idx="44">
                  <c:v>45199</c:v>
                </c:pt>
                <c:pt idx="45">
                  <c:v>45230</c:v>
                </c:pt>
                <c:pt idx="46">
                  <c:v>45260</c:v>
                </c:pt>
                <c:pt idx="47">
                  <c:v>45291</c:v>
                </c:pt>
                <c:pt idx="48">
                  <c:v>45322</c:v>
                </c:pt>
                <c:pt idx="49">
                  <c:v>45351</c:v>
                </c:pt>
                <c:pt idx="50">
                  <c:v>45382</c:v>
                </c:pt>
                <c:pt idx="51">
                  <c:v>45412</c:v>
                </c:pt>
                <c:pt idx="52">
                  <c:v>45443</c:v>
                </c:pt>
                <c:pt idx="53">
                  <c:v>45473</c:v>
                </c:pt>
                <c:pt idx="54">
                  <c:v>45504</c:v>
                </c:pt>
                <c:pt idx="55">
                  <c:v>45535</c:v>
                </c:pt>
                <c:pt idx="56">
                  <c:v>45565</c:v>
                </c:pt>
                <c:pt idx="57">
                  <c:v>45596</c:v>
                </c:pt>
                <c:pt idx="58">
                  <c:v>45626</c:v>
                </c:pt>
                <c:pt idx="59">
                  <c:v>45657</c:v>
                </c:pt>
                <c:pt idx="60">
                  <c:v>45688</c:v>
                </c:pt>
                <c:pt idx="61">
                  <c:v>45716</c:v>
                </c:pt>
                <c:pt idx="62">
                  <c:v>45747</c:v>
                </c:pt>
                <c:pt idx="63">
                  <c:v>45777</c:v>
                </c:pt>
                <c:pt idx="64">
                  <c:v>45808</c:v>
                </c:pt>
                <c:pt idx="65">
                  <c:v>45838</c:v>
                </c:pt>
                <c:pt idx="66">
                  <c:v>45869</c:v>
                </c:pt>
                <c:pt idx="67">
                  <c:v>45900</c:v>
                </c:pt>
                <c:pt idx="68">
                  <c:v>45930</c:v>
                </c:pt>
                <c:pt idx="69">
                  <c:v>45961</c:v>
                </c:pt>
              </c:numCache>
            </c:numRef>
          </c:cat>
          <c:val>
            <c:numRef>
              <c:f>Sheet1!$L$170:$L$239</c:f>
              <c:numCache>
                <c:formatCode>0.0</c:formatCode>
                <c:ptCount val="70"/>
                <c:pt idx="0">
                  <c:v>-4.0999999999999996</c:v>
                </c:pt>
                <c:pt idx="1">
                  <c:v>-4.7</c:v>
                </c:pt>
                <c:pt idx="2">
                  <c:v>-6.9</c:v>
                </c:pt>
                <c:pt idx="3">
                  <c:v>-13.6</c:v>
                </c:pt>
                <c:pt idx="4">
                  <c:v>-8.6</c:v>
                </c:pt>
                <c:pt idx="5">
                  <c:v>-3.8</c:v>
                </c:pt>
                <c:pt idx="6">
                  <c:v>-2.2000000000000002</c:v>
                </c:pt>
                <c:pt idx="7">
                  <c:v>-5.3</c:v>
                </c:pt>
                <c:pt idx="8">
                  <c:v>-6.1</c:v>
                </c:pt>
                <c:pt idx="9">
                  <c:v>-7.1</c:v>
                </c:pt>
                <c:pt idx="10">
                  <c:v>-4.8</c:v>
                </c:pt>
                <c:pt idx="11">
                  <c:v>-4.2</c:v>
                </c:pt>
                <c:pt idx="12">
                  <c:v>-0.7</c:v>
                </c:pt>
                <c:pt idx="13">
                  <c:v>-1</c:v>
                </c:pt>
                <c:pt idx="14">
                  <c:v>-2.7</c:v>
                </c:pt>
                <c:pt idx="15">
                  <c:v>3.9</c:v>
                </c:pt>
                <c:pt idx="16">
                  <c:v>3</c:v>
                </c:pt>
                <c:pt idx="17">
                  <c:v>4.5</c:v>
                </c:pt>
                <c:pt idx="18">
                  <c:v>4.2</c:v>
                </c:pt>
                <c:pt idx="19">
                  <c:v>3.6</c:v>
                </c:pt>
                <c:pt idx="20">
                  <c:v>5.2</c:v>
                </c:pt>
                <c:pt idx="21">
                  <c:v>2.8</c:v>
                </c:pt>
                <c:pt idx="22">
                  <c:v>1.1000000000000001</c:v>
                </c:pt>
                <c:pt idx="23">
                  <c:v>-2.6</c:v>
                </c:pt>
                <c:pt idx="24">
                  <c:v>-1.5</c:v>
                </c:pt>
                <c:pt idx="25">
                  <c:v>0.2</c:v>
                </c:pt>
                <c:pt idx="26">
                  <c:v>-10.199999999999999</c:v>
                </c:pt>
                <c:pt idx="27">
                  <c:v>-11.9</c:v>
                </c:pt>
                <c:pt idx="28">
                  <c:v>-11.8</c:v>
                </c:pt>
                <c:pt idx="29">
                  <c:v>-14.2</c:v>
                </c:pt>
                <c:pt idx="30">
                  <c:v>-15.7</c:v>
                </c:pt>
                <c:pt idx="31">
                  <c:v>-15.1</c:v>
                </c:pt>
                <c:pt idx="32">
                  <c:v>-18.899999999999999</c:v>
                </c:pt>
                <c:pt idx="33">
                  <c:v>-17.5</c:v>
                </c:pt>
                <c:pt idx="34">
                  <c:v>-16.600000000000001</c:v>
                </c:pt>
                <c:pt idx="35">
                  <c:v>-17.3</c:v>
                </c:pt>
                <c:pt idx="36">
                  <c:v>-12.8</c:v>
                </c:pt>
                <c:pt idx="37">
                  <c:v>-11.9</c:v>
                </c:pt>
                <c:pt idx="38">
                  <c:v>-11.3</c:v>
                </c:pt>
                <c:pt idx="39">
                  <c:v>-8.1</c:v>
                </c:pt>
                <c:pt idx="40">
                  <c:v>-9.1</c:v>
                </c:pt>
                <c:pt idx="41">
                  <c:v>-8.6</c:v>
                </c:pt>
                <c:pt idx="42">
                  <c:v>-9</c:v>
                </c:pt>
                <c:pt idx="43">
                  <c:v>-8.3000000000000007</c:v>
                </c:pt>
                <c:pt idx="44">
                  <c:v>-11.9</c:v>
                </c:pt>
                <c:pt idx="45">
                  <c:v>-12.4</c:v>
                </c:pt>
                <c:pt idx="46">
                  <c:v>-12.1</c:v>
                </c:pt>
                <c:pt idx="47">
                  <c:v>-12.2</c:v>
                </c:pt>
                <c:pt idx="48">
                  <c:v>-9.3000000000000007</c:v>
                </c:pt>
                <c:pt idx="49">
                  <c:v>-9.5</c:v>
                </c:pt>
                <c:pt idx="50">
                  <c:v>-9.9</c:v>
                </c:pt>
                <c:pt idx="51">
                  <c:v>-12.1</c:v>
                </c:pt>
                <c:pt idx="52">
                  <c:v>-10.199999999999999</c:v>
                </c:pt>
                <c:pt idx="53">
                  <c:v>-7.5</c:v>
                </c:pt>
                <c:pt idx="54">
                  <c:v>-7.6000000000000014</c:v>
                </c:pt>
                <c:pt idx="55">
                  <c:v>-7.6000000000000014</c:v>
                </c:pt>
                <c:pt idx="56">
                  <c:v>-8.4</c:v>
                </c:pt>
                <c:pt idx="57">
                  <c:v>-6.8</c:v>
                </c:pt>
                <c:pt idx="58">
                  <c:v>-7.4</c:v>
                </c:pt>
                <c:pt idx="59">
                  <c:v>-8.6</c:v>
                </c:pt>
                <c:pt idx="60">
                  <c:v>-8.4</c:v>
                </c:pt>
                <c:pt idx="61">
                  <c:v>-8.8000000000000007</c:v>
                </c:pt>
                <c:pt idx="62">
                  <c:v>-8.3000000000000007</c:v>
                </c:pt>
                <c:pt idx="63">
                  <c:v>-7.5</c:v>
                </c:pt>
                <c:pt idx="64">
                  <c:v>-8.4</c:v>
                </c:pt>
                <c:pt idx="65">
                  <c:v>-8.3000000000000007</c:v>
                </c:pt>
                <c:pt idx="66">
                  <c:v>-6.6</c:v>
                </c:pt>
                <c:pt idx="67">
                  <c:v>-7.8</c:v>
                </c:pt>
                <c:pt idx="68">
                  <c:v>-6.7</c:v>
                </c:pt>
                <c:pt idx="69">
                  <c:v>-7.5</c:v>
                </c:pt>
              </c:numCache>
            </c:numRef>
          </c:val>
          <c:smooth val="0"/>
          <c:extLst>
            <c:ext xmlns:c16="http://schemas.microsoft.com/office/drawing/2014/chart" uri="{C3380CC4-5D6E-409C-BE32-E72D297353CC}">
              <c16:uniqueId val="{00000000-A0EE-A74C-9063-44762C771765}"/>
            </c:ext>
          </c:extLst>
        </c:ser>
        <c:ser>
          <c:idx val="1"/>
          <c:order val="1"/>
          <c:tx>
            <c:strRef>
              <c:f>Sheet1!$M$1</c:f>
              <c:strCache>
                <c:ptCount val="1"/>
                <c:pt idx="0">
                  <c:v>Sweden</c:v>
                </c:pt>
              </c:strCache>
            </c:strRef>
          </c:tx>
          <c:spPr>
            <a:ln w="28575" cap="rnd">
              <a:solidFill>
                <a:srgbClr val="FF0000"/>
              </a:solidFill>
              <a:round/>
            </a:ln>
            <a:effectLst/>
          </c:spPr>
          <c:marker>
            <c:symbol val="none"/>
          </c:marker>
          <c:cat>
            <c:numRef>
              <c:f>Sheet1!$K$170:$K$239</c:f>
              <c:numCache>
                <c:formatCode>mmm\-yy</c:formatCode>
                <c:ptCount val="70"/>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44592</c:v>
                </c:pt>
                <c:pt idx="25">
                  <c:v>44620</c:v>
                </c:pt>
                <c:pt idx="26">
                  <c:v>44651</c:v>
                </c:pt>
                <c:pt idx="27">
                  <c:v>44681</c:v>
                </c:pt>
                <c:pt idx="28">
                  <c:v>44712</c:v>
                </c:pt>
                <c:pt idx="29">
                  <c:v>44742</c:v>
                </c:pt>
                <c:pt idx="30">
                  <c:v>44773</c:v>
                </c:pt>
                <c:pt idx="31">
                  <c:v>44804</c:v>
                </c:pt>
                <c:pt idx="32">
                  <c:v>44834</c:v>
                </c:pt>
                <c:pt idx="33">
                  <c:v>44865</c:v>
                </c:pt>
                <c:pt idx="34">
                  <c:v>44895</c:v>
                </c:pt>
                <c:pt idx="35">
                  <c:v>44926</c:v>
                </c:pt>
                <c:pt idx="36">
                  <c:v>44957</c:v>
                </c:pt>
                <c:pt idx="37">
                  <c:v>44985</c:v>
                </c:pt>
                <c:pt idx="38">
                  <c:v>45016</c:v>
                </c:pt>
                <c:pt idx="39">
                  <c:v>45046</c:v>
                </c:pt>
                <c:pt idx="40">
                  <c:v>45077</c:v>
                </c:pt>
                <c:pt idx="41">
                  <c:v>45107</c:v>
                </c:pt>
                <c:pt idx="42">
                  <c:v>45138</c:v>
                </c:pt>
                <c:pt idx="43">
                  <c:v>45169</c:v>
                </c:pt>
                <c:pt idx="44">
                  <c:v>45199</c:v>
                </c:pt>
                <c:pt idx="45">
                  <c:v>45230</c:v>
                </c:pt>
                <c:pt idx="46">
                  <c:v>45260</c:v>
                </c:pt>
                <c:pt idx="47">
                  <c:v>45291</c:v>
                </c:pt>
                <c:pt idx="48">
                  <c:v>45322</c:v>
                </c:pt>
                <c:pt idx="49">
                  <c:v>45351</c:v>
                </c:pt>
                <c:pt idx="50">
                  <c:v>45382</c:v>
                </c:pt>
                <c:pt idx="51">
                  <c:v>45412</c:v>
                </c:pt>
                <c:pt idx="52">
                  <c:v>45443</c:v>
                </c:pt>
                <c:pt idx="53">
                  <c:v>45473</c:v>
                </c:pt>
                <c:pt idx="54">
                  <c:v>45504</c:v>
                </c:pt>
                <c:pt idx="55">
                  <c:v>45535</c:v>
                </c:pt>
                <c:pt idx="56">
                  <c:v>45565</c:v>
                </c:pt>
                <c:pt idx="57">
                  <c:v>45596</c:v>
                </c:pt>
                <c:pt idx="58">
                  <c:v>45626</c:v>
                </c:pt>
                <c:pt idx="59">
                  <c:v>45657</c:v>
                </c:pt>
                <c:pt idx="60">
                  <c:v>45688</c:v>
                </c:pt>
                <c:pt idx="61">
                  <c:v>45716</c:v>
                </c:pt>
                <c:pt idx="62">
                  <c:v>45747</c:v>
                </c:pt>
                <c:pt idx="63">
                  <c:v>45777</c:v>
                </c:pt>
                <c:pt idx="64">
                  <c:v>45808</c:v>
                </c:pt>
                <c:pt idx="65">
                  <c:v>45838</c:v>
                </c:pt>
                <c:pt idx="66">
                  <c:v>45869</c:v>
                </c:pt>
                <c:pt idx="67">
                  <c:v>45900</c:v>
                </c:pt>
                <c:pt idx="68">
                  <c:v>45930</c:v>
                </c:pt>
                <c:pt idx="69">
                  <c:v>45961</c:v>
                </c:pt>
              </c:numCache>
            </c:numRef>
          </c:cat>
          <c:val>
            <c:numRef>
              <c:f>Sheet1!$M$170:$M$239</c:f>
              <c:numCache>
                <c:formatCode>0.0</c:formatCode>
                <c:ptCount val="70"/>
                <c:pt idx="0">
                  <c:v>-3.4</c:v>
                </c:pt>
                <c:pt idx="1">
                  <c:v>-2.2000000000000002</c:v>
                </c:pt>
                <c:pt idx="2">
                  <c:v>-4.5</c:v>
                </c:pt>
                <c:pt idx="3">
                  <c:v>-7.1</c:v>
                </c:pt>
                <c:pt idx="4">
                  <c:v>-7.4</c:v>
                </c:pt>
                <c:pt idx="5">
                  <c:v>-3</c:v>
                </c:pt>
                <c:pt idx="6">
                  <c:v>-1.7</c:v>
                </c:pt>
                <c:pt idx="7">
                  <c:v>-0.5</c:v>
                </c:pt>
                <c:pt idx="8">
                  <c:v>1.6</c:v>
                </c:pt>
                <c:pt idx="9">
                  <c:v>1.6</c:v>
                </c:pt>
                <c:pt idx="10">
                  <c:v>-0.9</c:v>
                </c:pt>
                <c:pt idx="11">
                  <c:v>1.7</c:v>
                </c:pt>
                <c:pt idx="12">
                  <c:v>2.8</c:v>
                </c:pt>
                <c:pt idx="13">
                  <c:v>5.3</c:v>
                </c:pt>
                <c:pt idx="14">
                  <c:v>4.2</c:v>
                </c:pt>
                <c:pt idx="15">
                  <c:v>5.8</c:v>
                </c:pt>
                <c:pt idx="16">
                  <c:v>9.1</c:v>
                </c:pt>
                <c:pt idx="17">
                  <c:v>7.7</c:v>
                </c:pt>
                <c:pt idx="18">
                  <c:v>7.3</c:v>
                </c:pt>
                <c:pt idx="19">
                  <c:v>6.9</c:v>
                </c:pt>
                <c:pt idx="20">
                  <c:v>6.4</c:v>
                </c:pt>
                <c:pt idx="21">
                  <c:v>4.9000000000000004</c:v>
                </c:pt>
                <c:pt idx="22">
                  <c:v>2.6</c:v>
                </c:pt>
                <c:pt idx="23">
                  <c:v>2.4</c:v>
                </c:pt>
                <c:pt idx="24">
                  <c:v>-2.2000000000000002</c:v>
                </c:pt>
                <c:pt idx="25">
                  <c:v>-1.7</c:v>
                </c:pt>
                <c:pt idx="26">
                  <c:v>-11.3</c:v>
                </c:pt>
                <c:pt idx="27">
                  <c:v>-10.199999999999999</c:v>
                </c:pt>
                <c:pt idx="28">
                  <c:v>-13.6</c:v>
                </c:pt>
                <c:pt idx="29">
                  <c:v>-15.2</c:v>
                </c:pt>
                <c:pt idx="30">
                  <c:v>-20.5</c:v>
                </c:pt>
                <c:pt idx="31">
                  <c:v>-20.3</c:v>
                </c:pt>
                <c:pt idx="32">
                  <c:v>-26.3</c:v>
                </c:pt>
                <c:pt idx="33">
                  <c:v>-27.4</c:v>
                </c:pt>
                <c:pt idx="34">
                  <c:v>-23.1</c:v>
                </c:pt>
                <c:pt idx="35">
                  <c:v>-24</c:v>
                </c:pt>
                <c:pt idx="36">
                  <c:v>-23.3</c:v>
                </c:pt>
                <c:pt idx="37">
                  <c:v>-20.5</c:v>
                </c:pt>
                <c:pt idx="38">
                  <c:v>-21.1</c:v>
                </c:pt>
                <c:pt idx="39">
                  <c:v>-17.899999999999999</c:v>
                </c:pt>
                <c:pt idx="40">
                  <c:v>-15.3</c:v>
                </c:pt>
                <c:pt idx="41">
                  <c:v>-14.1</c:v>
                </c:pt>
                <c:pt idx="42">
                  <c:v>-15.2</c:v>
                </c:pt>
                <c:pt idx="43">
                  <c:v>-17.600000000000001</c:v>
                </c:pt>
                <c:pt idx="44">
                  <c:v>-18.3</c:v>
                </c:pt>
                <c:pt idx="45">
                  <c:v>-17.899999999999999</c:v>
                </c:pt>
                <c:pt idx="46">
                  <c:v>-15.7</c:v>
                </c:pt>
                <c:pt idx="47">
                  <c:v>-13.1</c:v>
                </c:pt>
                <c:pt idx="48">
                  <c:v>-8.4</c:v>
                </c:pt>
                <c:pt idx="49">
                  <c:v>-6.8</c:v>
                </c:pt>
                <c:pt idx="50">
                  <c:v>-5.1000000000000014</c:v>
                </c:pt>
                <c:pt idx="51">
                  <c:v>-4.5</c:v>
                </c:pt>
                <c:pt idx="52">
                  <c:v>-1.4</c:v>
                </c:pt>
                <c:pt idx="53">
                  <c:v>-0.4</c:v>
                </c:pt>
                <c:pt idx="54">
                  <c:v>-0.70000000000000007</c:v>
                </c:pt>
                <c:pt idx="55">
                  <c:v>0.3</c:v>
                </c:pt>
                <c:pt idx="56">
                  <c:v>1.8</c:v>
                </c:pt>
                <c:pt idx="57">
                  <c:v>0.4</c:v>
                </c:pt>
                <c:pt idx="58">
                  <c:v>1</c:v>
                </c:pt>
                <c:pt idx="59">
                  <c:v>-2.5</c:v>
                </c:pt>
                <c:pt idx="60">
                  <c:v>0.3</c:v>
                </c:pt>
                <c:pt idx="61">
                  <c:v>-2.6</c:v>
                </c:pt>
                <c:pt idx="62">
                  <c:v>-8.3000000000000007</c:v>
                </c:pt>
                <c:pt idx="63">
                  <c:v>-13.9</c:v>
                </c:pt>
                <c:pt idx="64">
                  <c:v>-10.4</c:v>
                </c:pt>
                <c:pt idx="65">
                  <c:v>-8</c:v>
                </c:pt>
                <c:pt idx="66">
                  <c:v>-5.7</c:v>
                </c:pt>
                <c:pt idx="67">
                  <c:v>-6.5</c:v>
                </c:pt>
                <c:pt idx="68">
                  <c:v>-4.8</c:v>
                </c:pt>
                <c:pt idx="69">
                  <c:v>-3.6</c:v>
                </c:pt>
              </c:numCache>
            </c:numRef>
          </c:val>
          <c:smooth val="0"/>
          <c:extLst>
            <c:ext xmlns:c16="http://schemas.microsoft.com/office/drawing/2014/chart" uri="{C3380CC4-5D6E-409C-BE32-E72D297353CC}">
              <c16:uniqueId val="{00000001-A0EE-A74C-9063-44762C771765}"/>
            </c:ext>
          </c:extLst>
        </c:ser>
        <c:ser>
          <c:idx val="2"/>
          <c:order val="2"/>
          <c:tx>
            <c:strRef>
              <c:f>Sheet1!$N$1</c:f>
              <c:strCache>
                <c:ptCount val="1"/>
                <c:pt idx="0">
                  <c:v>EU</c:v>
                </c:pt>
              </c:strCache>
            </c:strRef>
          </c:tx>
          <c:spPr>
            <a:ln w="38100" cap="rnd">
              <a:solidFill>
                <a:schemeClr val="tx1"/>
              </a:solidFill>
              <a:round/>
            </a:ln>
            <a:effectLst/>
          </c:spPr>
          <c:marker>
            <c:symbol val="none"/>
          </c:marker>
          <c:cat>
            <c:numRef>
              <c:f>Sheet1!$K$170:$K$239</c:f>
              <c:numCache>
                <c:formatCode>mmm\-yy</c:formatCode>
                <c:ptCount val="70"/>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44592</c:v>
                </c:pt>
                <c:pt idx="25">
                  <c:v>44620</c:v>
                </c:pt>
                <c:pt idx="26">
                  <c:v>44651</c:v>
                </c:pt>
                <c:pt idx="27">
                  <c:v>44681</c:v>
                </c:pt>
                <c:pt idx="28">
                  <c:v>44712</c:v>
                </c:pt>
                <c:pt idx="29">
                  <c:v>44742</c:v>
                </c:pt>
                <c:pt idx="30">
                  <c:v>44773</c:v>
                </c:pt>
                <c:pt idx="31">
                  <c:v>44804</c:v>
                </c:pt>
                <c:pt idx="32">
                  <c:v>44834</c:v>
                </c:pt>
                <c:pt idx="33">
                  <c:v>44865</c:v>
                </c:pt>
                <c:pt idx="34">
                  <c:v>44895</c:v>
                </c:pt>
                <c:pt idx="35">
                  <c:v>44926</c:v>
                </c:pt>
                <c:pt idx="36">
                  <c:v>44957</c:v>
                </c:pt>
                <c:pt idx="37">
                  <c:v>44985</c:v>
                </c:pt>
                <c:pt idx="38">
                  <c:v>45016</c:v>
                </c:pt>
                <c:pt idx="39">
                  <c:v>45046</c:v>
                </c:pt>
                <c:pt idx="40">
                  <c:v>45077</c:v>
                </c:pt>
                <c:pt idx="41">
                  <c:v>45107</c:v>
                </c:pt>
                <c:pt idx="42">
                  <c:v>45138</c:v>
                </c:pt>
                <c:pt idx="43">
                  <c:v>45169</c:v>
                </c:pt>
                <c:pt idx="44">
                  <c:v>45199</c:v>
                </c:pt>
                <c:pt idx="45">
                  <c:v>45230</c:v>
                </c:pt>
                <c:pt idx="46">
                  <c:v>45260</c:v>
                </c:pt>
                <c:pt idx="47">
                  <c:v>45291</c:v>
                </c:pt>
                <c:pt idx="48">
                  <c:v>45322</c:v>
                </c:pt>
                <c:pt idx="49">
                  <c:v>45351</c:v>
                </c:pt>
                <c:pt idx="50">
                  <c:v>45382</c:v>
                </c:pt>
                <c:pt idx="51">
                  <c:v>45412</c:v>
                </c:pt>
                <c:pt idx="52">
                  <c:v>45443</c:v>
                </c:pt>
                <c:pt idx="53">
                  <c:v>45473</c:v>
                </c:pt>
                <c:pt idx="54">
                  <c:v>45504</c:v>
                </c:pt>
                <c:pt idx="55">
                  <c:v>45535</c:v>
                </c:pt>
                <c:pt idx="56">
                  <c:v>45565</c:v>
                </c:pt>
                <c:pt idx="57">
                  <c:v>45596</c:v>
                </c:pt>
                <c:pt idx="58">
                  <c:v>45626</c:v>
                </c:pt>
                <c:pt idx="59">
                  <c:v>45657</c:v>
                </c:pt>
                <c:pt idx="60">
                  <c:v>45688</c:v>
                </c:pt>
                <c:pt idx="61">
                  <c:v>45716</c:v>
                </c:pt>
                <c:pt idx="62">
                  <c:v>45747</c:v>
                </c:pt>
                <c:pt idx="63">
                  <c:v>45777</c:v>
                </c:pt>
                <c:pt idx="64">
                  <c:v>45808</c:v>
                </c:pt>
                <c:pt idx="65">
                  <c:v>45838</c:v>
                </c:pt>
                <c:pt idx="66">
                  <c:v>45869</c:v>
                </c:pt>
                <c:pt idx="67">
                  <c:v>45900</c:v>
                </c:pt>
                <c:pt idx="68">
                  <c:v>45930</c:v>
                </c:pt>
                <c:pt idx="69">
                  <c:v>45961</c:v>
                </c:pt>
              </c:numCache>
            </c:numRef>
          </c:cat>
          <c:val>
            <c:numRef>
              <c:f>Sheet1!$N$170:$N$239</c:f>
              <c:numCache>
                <c:formatCode>0.0</c:formatCode>
                <c:ptCount val="70"/>
                <c:pt idx="0">
                  <c:v>-6.3</c:v>
                </c:pt>
                <c:pt idx="1">
                  <c:v>-5.6</c:v>
                </c:pt>
                <c:pt idx="2">
                  <c:v>-11.1</c:v>
                </c:pt>
                <c:pt idx="3">
                  <c:v>-24.4</c:v>
                </c:pt>
                <c:pt idx="4">
                  <c:v>-20.100000000000001</c:v>
                </c:pt>
                <c:pt idx="5">
                  <c:v>-14.5</c:v>
                </c:pt>
                <c:pt idx="6">
                  <c:v>-13.9</c:v>
                </c:pt>
                <c:pt idx="7">
                  <c:v>-13.4</c:v>
                </c:pt>
                <c:pt idx="8">
                  <c:v>-12.2</c:v>
                </c:pt>
                <c:pt idx="9">
                  <c:v>-13.5</c:v>
                </c:pt>
                <c:pt idx="10">
                  <c:v>-15.8</c:v>
                </c:pt>
                <c:pt idx="11">
                  <c:v>-11.6</c:v>
                </c:pt>
                <c:pt idx="12">
                  <c:v>-13</c:v>
                </c:pt>
                <c:pt idx="13">
                  <c:v>-12.2</c:v>
                </c:pt>
                <c:pt idx="14">
                  <c:v>-9.5</c:v>
                </c:pt>
                <c:pt idx="15">
                  <c:v>-9.4</c:v>
                </c:pt>
                <c:pt idx="16">
                  <c:v>-5.2</c:v>
                </c:pt>
                <c:pt idx="17">
                  <c:v>-2.4</c:v>
                </c:pt>
                <c:pt idx="18">
                  <c:v>-3.8</c:v>
                </c:pt>
                <c:pt idx="19">
                  <c:v>-4.8</c:v>
                </c:pt>
                <c:pt idx="20">
                  <c:v>-3.4</c:v>
                </c:pt>
                <c:pt idx="21">
                  <c:v>-4.7</c:v>
                </c:pt>
                <c:pt idx="22">
                  <c:v>-8</c:v>
                </c:pt>
                <c:pt idx="23">
                  <c:v>-9</c:v>
                </c:pt>
                <c:pt idx="24">
                  <c:v>-9.6</c:v>
                </c:pt>
                <c:pt idx="25">
                  <c:v>-9.4</c:v>
                </c:pt>
                <c:pt idx="26">
                  <c:v>-21.3</c:v>
                </c:pt>
                <c:pt idx="27">
                  <c:v>-21.9</c:v>
                </c:pt>
                <c:pt idx="28">
                  <c:v>-21.5</c:v>
                </c:pt>
                <c:pt idx="29">
                  <c:v>-23.9</c:v>
                </c:pt>
                <c:pt idx="30">
                  <c:v>-26.8</c:v>
                </c:pt>
                <c:pt idx="31">
                  <c:v>-24.7</c:v>
                </c:pt>
                <c:pt idx="32">
                  <c:v>-28.3</c:v>
                </c:pt>
                <c:pt idx="33">
                  <c:v>-27</c:v>
                </c:pt>
                <c:pt idx="34">
                  <c:v>-23.7</c:v>
                </c:pt>
                <c:pt idx="35">
                  <c:v>-22.2</c:v>
                </c:pt>
                <c:pt idx="36">
                  <c:v>-20.6</c:v>
                </c:pt>
                <c:pt idx="37">
                  <c:v>-19.3</c:v>
                </c:pt>
                <c:pt idx="38">
                  <c:v>-19.3</c:v>
                </c:pt>
                <c:pt idx="39">
                  <c:v>-17.5</c:v>
                </c:pt>
                <c:pt idx="40">
                  <c:v>-17.100000000000001</c:v>
                </c:pt>
                <c:pt idx="41">
                  <c:v>-16.100000000000001</c:v>
                </c:pt>
                <c:pt idx="42">
                  <c:v>-14.9</c:v>
                </c:pt>
                <c:pt idx="43">
                  <c:v>-15.4</c:v>
                </c:pt>
                <c:pt idx="44">
                  <c:v>-17.100000000000001</c:v>
                </c:pt>
                <c:pt idx="45">
                  <c:v>-16.899999999999999</c:v>
                </c:pt>
                <c:pt idx="46">
                  <c:v>-16</c:v>
                </c:pt>
                <c:pt idx="47">
                  <c:v>-14.5</c:v>
                </c:pt>
                <c:pt idx="48">
                  <c:v>-14.7</c:v>
                </c:pt>
                <c:pt idx="49">
                  <c:v>-14.3</c:v>
                </c:pt>
                <c:pt idx="50">
                  <c:v>-13.7</c:v>
                </c:pt>
                <c:pt idx="51">
                  <c:v>-13.7</c:v>
                </c:pt>
                <c:pt idx="52">
                  <c:v>-13.2</c:v>
                </c:pt>
                <c:pt idx="53">
                  <c:v>-12.9</c:v>
                </c:pt>
                <c:pt idx="54">
                  <c:v>-12.2</c:v>
                </c:pt>
                <c:pt idx="55">
                  <c:v>-12.3</c:v>
                </c:pt>
                <c:pt idx="56">
                  <c:v>-11.8</c:v>
                </c:pt>
                <c:pt idx="57">
                  <c:v>-12.4</c:v>
                </c:pt>
                <c:pt idx="58">
                  <c:v>-13.5</c:v>
                </c:pt>
                <c:pt idx="59">
                  <c:v>-14.4</c:v>
                </c:pt>
                <c:pt idx="60">
                  <c:v>-13.2</c:v>
                </c:pt>
                <c:pt idx="61">
                  <c:v>-12.9</c:v>
                </c:pt>
                <c:pt idx="62">
                  <c:v>-13.9</c:v>
                </c:pt>
                <c:pt idx="63">
                  <c:v>-15.9</c:v>
                </c:pt>
                <c:pt idx="64">
                  <c:v>-14.5</c:v>
                </c:pt>
                <c:pt idx="65">
                  <c:v>-14.8</c:v>
                </c:pt>
                <c:pt idx="66">
                  <c:v>-14.5</c:v>
                </c:pt>
                <c:pt idx="67">
                  <c:v>-14.8</c:v>
                </c:pt>
                <c:pt idx="68">
                  <c:v>-14.3</c:v>
                </c:pt>
                <c:pt idx="69">
                  <c:v>-13.5</c:v>
                </c:pt>
              </c:numCache>
            </c:numRef>
          </c:val>
          <c:smooth val="0"/>
          <c:extLst>
            <c:ext xmlns:c16="http://schemas.microsoft.com/office/drawing/2014/chart" uri="{C3380CC4-5D6E-409C-BE32-E72D297353CC}">
              <c16:uniqueId val="{00000002-A0EE-A74C-9063-44762C771765}"/>
            </c:ext>
          </c:extLst>
        </c:ser>
        <c:ser>
          <c:idx val="3"/>
          <c:order val="3"/>
          <c:tx>
            <c:strRef>
              <c:f>Sheet1!$O$1</c:f>
              <c:strCache>
                <c:ptCount val="1"/>
                <c:pt idx="0">
                  <c:v>Germany</c:v>
                </c:pt>
              </c:strCache>
            </c:strRef>
          </c:tx>
          <c:spPr>
            <a:ln w="28575" cap="rnd">
              <a:solidFill>
                <a:srgbClr val="00B050"/>
              </a:solidFill>
              <a:round/>
            </a:ln>
            <a:effectLst/>
          </c:spPr>
          <c:marker>
            <c:symbol val="none"/>
          </c:marker>
          <c:cat>
            <c:numRef>
              <c:f>Sheet1!$K$170:$K$239</c:f>
              <c:numCache>
                <c:formatCode>mmm\-yy</c:formatCode>
                <c:ptCount val="70"/>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44592</c:v>
                </c:pt>
                <c:pt idx="25">
                  <c:v>44620</c:v>
                </c:pt>
                <c:pt idx="26">
                  <c:v>44651</c:v>
                </c:pt>
                <c:pt idx="27">
                  <c:v>44681</c:v>
                </c:pt>
                <c:pt idx="28">
                  <c:v>44712</c:v>
                </c:pt>
                <c:pt idx="29">
                  <c:v>44742</c:v>
                </c:pt>
                <c:pt idx="30">
                  <c:v>44773</c:v>
                </c:pt>
                <c:pt idx="31">
                  <c:v>44804</c:v>
                </c:pt>
                <c:pt idx="32">
                  <c:v>44834</c:v>
                </c:pt>
                <c:pt idx="33">
                  <c:v>44865</c:v>
                </c:pt>
                <c:pt idx="34">
                  <c:v>44895</c:v>
                </c:pt>
                <c:pt idx="35">
                  <c:v>44926</c:v>
                </c:pt>
                <c:pt idx="36">
                  <c:v>44957</c:v>
                </c:pt>
                <c:pt idx="37">
                  <c:v>44985</c:v>
                </c:pt>
                <c:pt idx="38">
                  <c:v>45016</c:v>
                </c:pt>
                <c:pt idx="39">
                  <c:v>45046</c:v>
                </c:pt>
                <c:pt idx="40">
                  <c:v>45077</c:v>
                </c:pt>
                <c:pt idx="41">
                  <c:v>45107</c:v>
                </c:pt>
                <c:pt idx="42">
                  <c:v>45138</c:v>
                </c:pt>
                <c:pt idx="43">
                  <c:v>45169</c:v>
                </c:pt>
                <c:pt idx="44">
                  <c:v>45199</c:v>
                </c:pt>
                <c:pt idx="45">
                  <c:v>45230</c:v>
                </c:pt>
                <c:pt idx="46">
                  <c:v>45260</c:v>
                </c:pt>
                <c:pt idx="47">
                  <c:v>45291</c:v>
                </c:pt>
                <c:pt idx="48">
                  <c:v>45322</c:v>
                </c:pt>
                <c:pt idx="49">
                  <c:v>45351</c:v>
                </c:pt>
                <c:pt idx="50">
                  <c:v>45382</c:v>
                </c:pt>
                <c:pt idx="51">
                  <c:v>45412</c:v>
                </c:pt>
                <c:pt idx="52">
                  <c:v>45443</c:v>
                </c:pt>
                <c:pt idx="53">
                  <c:v>45473</c:v>
                </c:pt>
                <c:pt idx="54">
                  <c:v>45504</c:v>
                </c:pt>
                <c:pt idx="55">
                  <c:v>45535</c:v>
                </c:pt>
                <c:pt idx="56">
                  <c:v>45565</c:v>
                </c:pt>
                <c:pt idx="57">
                  <c:v>45596</c:v>
                </c:pt>
                <c:pt idx="58">
                  <c:v>45626</c:v>
                </c:pt>
                <c:pt idx="59">
                  <c:v>45657</c:v>
                </c:pt>
                <c:pt idx="60">
                  <c:v>45688</c:v>
                </c:pt>
                <c:pt idx="61">
                  <c:v>45716</c:v>
                </c:pt>
                <c:pt idx="62">
                  <c:v>45747</c:v>
                </c:pt>
                <c:pt idx="63">
                  <c:v>45777</c:v>
                </c:pt>
                <c:pt idx="64">
                  <c:v>45808</c:v>
                </c:pt>
                <c:pt idx="65">
                  <c:v>45838</c:v>
                </c:pt>
                <c:pt idx="66">
                  <c:v>45869</c:v>
                </c:pt>
                <c:pt idx="67">
                  <c:v>45900</c:v>
                </c:pt>
                <c:pt idx="68">
                  <c:v>45930</c:v>
                </c:pt>
                <c:pt idx="69">
                  <c:v>45961</c:v>
                </c:pt>
              </c:numCache>
            </c:numRef>
          </c:cat>
          <c:val>
            <c:numRef>
              <c:f>Sheet1!$O$170:$O$239</c:f>
              <c:numCache>
                <c:formatCode>0.0</c:formatCode>
                <c:ptCount val="70"/>
                <c:pt idx="0">
                  <c:v>-2.9</c:v>
                </c:pt>
                <c:pt idx="1">
                  <c:v>-2.2999999999999998</c:v>
                </c:pt>
                <c:pt idx="2">
                  <c:v>-8.1999999999999993</c:v>
                </c:pt>
                <c:pt idx="3">
                  <c:v>-18.100000000000001</c:v>
                </c:pt>
                <c:pt idx="4">
                  <c:v>-15.5</c:v>
                </c:pt>
                <c:pt idx="5">
                  <c:v>-10.1</c:v>
                </c:pt>
                <c:pt idx="6">
                  <c:v>-9.8000000000000007</c:v>
                </c:pt>
                <c:pt idx="7">
                  <c:v>-7.8</c:v>
                </c:pt>
                <c:pt idx="8">
                  <c:v>-7.2</c:v>
                </c:pt>
                <c:pt idx="9">
                  <c:v>-9.1999999999999993</c:v>
                </c:pt>
                <c:pt idx="10">
                  <c:v>-10.9</c:v>
                </c:pt>
                <c:pt idx="11">
                  <c:v>-9.6999999999999993</c:v>
                </c:pt>
                <c:pt idx="12">
                  <c:v>-13</c:v>
                </c:pt>
                <c:pt idx="13">
                  <c:v>-10.6</c:v>
                </c:pt>
                <c:pt idx="14">
                  <c:v>-7.3</c:v>
                </c:pt>
                <c:pt idx="15">
                  <c:v>-9.5</c:v>
                </c:pt>
                <c:pt idx="16">
                  <c:v>-4.4000000000000004</c:v>
                </c:pt>
                <c:pt idx="17">
                  <c:v>0.4</c:v>
                </c:pt>
                <c:pt idx="18">
                  <c:v>-1.3</c:v>
                </c:pt>
                <c:pt idx="19">
                  <c:v>-3.2</c:v>
                </c:pt>
                <c:pt idx="20">
                  <c:v>0.1</c:v>
                </c:pt>
                <c:pt idx="21">
                  <c:v>-1.8</c:v>
                </c:pt>
                <c:pt idx="22">
                  <c:v>-4.5999999999999996</c:v>
                </c:pt>
                <c:pt idx="23">
                  <c:v>-7.1</c:v>
                </c:pt>
                <c:pt idx="24">
                  <c:v>-5.3</c:v>
                </c:pt>
                <c:pt idx="25">
                  <c:v>-6.2</c:v>
                </c:pt>
                <c:pt idx="26">
                  <c:v>-15.3</c:v>
                </c:pt>
                <c:pt idx="27">
                  <c:v>-18.899999999999999</c:v>
                </c:pt>
                <c:pt idx="28">
                  <c:v>-18.3</c:v>
                </c:pt>
                <c:pt idx="29">
                  <c:v>-19.899999999999999</c:v>
                </c:pt>
                <c:pt idx="30">
                  <c:v>-25.3</c:v>
                </c:pt>
                <c:pt idx="31">
                  <c:v>-24</c:v>
                </c:pt>
                <c:pt idx="32">
                  <c:v>-29.4</c:v>
                </c:pt>
                <c:pt idx="33">
                  <c:v>-28.4</c:v>
                </c:pt>
                <c:pt idx="34">
                  <c:v>-25.1</c:v>
                </c:pt>
                <c:pt idx="35">
                  <c:v>-22.1</c:v>
                </c:pt>
                <c:pt idx="36">
                  <c:v>-19.2</c:v>
                </c:pt>
                <c:pt idx="37">
                  <c:v>-15.8</c:v>
                </c:pt>
                <c:pt idx="38">
                  <c:v>-17.100000000000001</c:v>
                </c:pt>
                <c:pt idx="39">
                  <c:v>-13.3</c:v>
                </c:pt>
                <c:pt idx="40">
                  <c:v>-13</c:v>
                </c:pt>
                <c:pt idx="41">
                  <c:v>-13.7</c:v>
                </c:pt>
                <c:pt idx="42">
                  <c:v>-13.5</c:v>
                </c:pt>
                <c:pt idx="43">
                  <c:v>-15.2</c:v>
                </c:pt>
                <c:pt idx="44">
                  <c:v>-15.9</c:v>
                </c:pt>
                <c:pt idx="45">
                  <c:v>-15.5</c:v>
                </c:pt>
                <c:pt idx="46">
                  <c:v>-16.5</c:v>
                </c:pt>
                <c:pt idx="47">
                  <c:v>-14</c:v>
                </c:pt>
                <c:pt idx="48">
                  <c:v>-17.100000000000001</c:v>
                </c:pt>
                <c:pt idx="49">
                  <c:v>-14</c:v>
                </c:pt>
                <c:pt idx="50">
                  <c:v>-13.3</c:v>
                </c:pt>
                <c:pt idx="51">
                  <c:v>-10.3</c:v>
                </c:pt>
                <c:pt idx="52">
                  <c:v>-10.3</c:v>
                </c:pt>
                <c:pt idx="53">
                  <c:v>-10.6</c:v>
                </c:pt>
                <c:pt idx="54">
                  <c:v>-8.1999999999999993</c:v>
                </c:pt>
                <c:pt idx="55">
                  <c:v>-9.8000000000000007</c:v>
                </c:pt>
                <c:pt idx="56">
                  <c:v>-11</c:v>
                </c:pt>
                <c:pt idx="57">
                  <c:v>-9</c:v>
                </c:pt>
                <c:pt idx="58">
                  <c:v>-11.4</c:v>
                </c:pt>
                <c:pt idx="59">
                  <c:v>-10.5</c:v>
                </c:pt>
                <c:pt idx="60">
                  <c:v>-11.9</c:v>
                </c:pt>
                <c:pt idx="61">
                  <c:v>-11.4</c:v>
                </c:pt>
                <c:pt idx="62">
                  <c:v>-10.1</c:v>
                </c:pt>
                <c:pt idx="63">
                  <c:v>-10.7</c:v>
                </c:pt>
                <c:pt idx="64">
                  <c:v>-8.6999999999999993</c:v>
                </c:pt>
                <c:pt idx="65">
                  <c:v>-8.8000000000000007</c:v>
                </c:pt>
                <c:pt idx="66">
                  <c:v>-8.4</c:v>
                </c:pt>
                <c:pt idx="67">
                  <c:v>-10.6</c:v>
                </c:pt>
                <c:pt idx="68">
                  <c:v>-9.3000000000000007</c:v>
                </c:pt>
                <c:pt idx="69">
                  <c:v>-10.9</c:v>
                </c:pt>
              </c:numCache>
            </c:numRef>
          </c:val>
          <c:smooth val="0"/>
          <c:extLst>
            <c:ext xmlns:c16="http://schemas.microsoft.com/office/drawing/2014/chart" uri="{C3380CC4-5D6E-409C-BE32-E72D297353CC}">
              <c16:uniqueId val="{00000003-A0EE-A74C-9063-44762C771765}"/>
            </c:ext>
          </c:extLst>
        </c:ser>
        <c:dLbls>
          <c:showLegendKey val="0"/>
          <c:showVal val="0"/>
          <c:showCatName val="0"/>
          <c:showSerName val="0"/>
          <c:showPercent val="0"/>
          <c:showBubbleSize val="0"/>
        </c:dLbls>
        <c:smooth val="0"/>
        <c:axId val="2028314480"/>
        <c:axId val="617917343"/>
      </c:lineChart>
      <c:dateAx>
        <c:axId val="2028314480"/>
        <c:scaling>
          <c:orientation val="minMax"/>
        </c:scaling>
        <c:delete val="0"/>
        <c:axPos val="b"/>
        <c:numFmt formatCode="mmm\-yy" sourceLinked="1"/>
        <c:majorTickMark val="out"/>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617917343"/>
        <c:crosses val="autoZero"/>
        <c:auto val="1"/>
        <c:lblOffset val="100"/>
        <c:baseTimeUnit val="months"/>
      </c:dateAx>
      <c:valAx>
        <c:axId val="617917343"/>
        <c:scaling>
          <c:orientation val="minMax"/>
          <c:max val="10"/>
          <c:min val="-3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202831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1600" b="1"/>
              <a:t>Tarbija</a:t>
            </a:r>
            <a:r>
              <a:rPr lang="en-GB" sz="1600" b="1" baseline="0"/>
              <a:t> kindlustunde indeks </a:t>
            </a:r>
            <a:endParaRPr lang="en-GB" sz="1600" b="1"/>
          </a:p>
        </c:rich>
      </c:tx>
      <c:layout>
        <c:manualLayout>
          <c:xMode val="edge"/>
          <c:yMode val="edge"/>
          <c:x val="0.13348346702948294"/>
          <c:y val="1.8008372182938906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4.678764729499367E-2"/>
          <c:y val="0.1117640648467004"/>
          <c:w val="0.94145189917574035"/>
          <c:h val="0.73420917063273483"/>
        </c:manualLayout>
      </c:layout>
      <c:lineChart>
        <c:grouping val="standard"/>
        <c:varyColors val="0"/>
        <c:ser>
          <c:idx val="0"/>
          <c:order val="0"/>
          <c:tx>
            <c:strRef>
              <c:f>Sheet1!$T$1</c:f>
              <c:strCache>
                <c:ptCount val="1"/>
                <c:pt idx="0">
                  <c:v>EE</c:v>
                </c:pt>
              </c:strCache>
            </c:strRef>
          </c:tx>
          <c:spPr>
            <a:ln w="28575" cap="rnd">
              <a:solidFill>
                <a:schemeClr val="accent1">
                  <a:lumMod val="60000"/>
                  <a:lumOff val="40000"/>
                </a:schemeClr>
              </a:solidFill>
              <a:round/>
            </a:ln>
            <a:effectLst/>
          </c:spPr>
          <c:marker>
            <c:symbol val="none"/>
          </c:marker>
          <c:trendline>
            <c:spPr>
              <a:ln w="25400" cap="rnd">
                <a:solidFill>
                  <a:schemeClr val="accent1"/>
                </a:solidFill>
                <a:prstDash val="sysDot"/>
              </a:ln>
              <a:effectLst/>
            </c:spPr>
            <c:trendlineType val="linear"/>
            <c:dispRSqr val="0"/>
            <c:dispEq val="0"/>
          </c:trendline>
          <c:cat>
            <c:numRef>
              <c:f>Sheet1!$S$194:$S$237</c:f>
              <c:numCache>
                <c:formatCode>mmm\-yy</c:formatCode>
                <c:ptCount val="44"/>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pt idx="12">
                  <c:v>44957</c:v>
                </c:pt>
                <c:pt idx="13">
                  <c:v>44985</c:v>
                </c:pt>
                <c:pt idx="14">
                  <c:v>45016</c:v>
                </c:pt>
                <c:pt idx="15">
                  <c:v>45046</c:v>
                </c:pt>
                <c:pt idx="16">
                  <c:v>45077</c:v>
                </c:pt>
                <c:pt idx="17">
                  <c:v>45107</c:v>
                </c:pt>
                <c:pt idx="18">
                  <c:v>45138</c:v>
                </c:pt>
                <c:pt idx="19">
                  <c:v>45169</c:v>
                </c:pt>
                <c:pt idx="20">
                  <c:v>45199</c:v>
                </c:pt>
                <c:pt idx="21">
                  <c:v>45230</c:v>
                </c:pt>
                <c:pt idx="22">
                  <c:v>45260</c:v>
                </c:pt>
                <c:pt idx="23">
                  <c:v>45291</c:v>
                </c:pt>
                <c:pt idx="24">
                  <c:v>45322</c:v>
                </c:pt>
                <c:pt idx="25">
                  <c:v>45351</c:v>
                </c:pt>
                <c:pt idx="26">
                  <c:v>45382</c:v>
                </c:pt>
                <c:pt idx="27">
                  <c:v>45412</c:v>
                </c:pt>
                <c:pt idx="28">
                  <c:v>45443</c:v>
                </c:pt>
                <c:pt idx="29">
                  <c:v>45473</c:v>
                </c:pt>
                <c:pt idx="30">
                  <c:v>45504</c:v>
                </c:pt>
                <c:pt idx="31">
                  <c:v>45535</c:v>
                </c:pt>
                <c:pt idx="32">
                  <c:v>45565</c:v>
                </c:pt>
                <c:pt idx="33">
                  <c:v>45596</c:v>
                </c:pt>
                <c:pt idx="34">
                  <c:v>45626</c:v>
                </c:pt>
                <c:pt idx="35">
                  <c:v>45657</c:v>
                </c:pt>
                <c:pt idx="36">
                  <c:v>45688</c:v>
                </c:pt>
                <c:pt idx="37">
                  <c:v>45716</c:v>
                </c:pt>
                <c:pt idx="38">
                  <c:v>45747</c:v>
                </c:pt>
                <c:pt idx="39">
                  <c:v>45777</c:v>
                </c:pt>
                <c:pt idx="40">
                  <c:v>45808</c:v>
                </c:pt>
                <c:pt idx="41">
                  <c:v>45838</c:v>
                </c:pt>
                <c:pt idx="42">
                  <c:v>45869</c:v>
                </c:pt>
                <c:pt idx="43">
                  <c:v>45900</c:v>
                </c:pt>
              </c:numCache>
            </c:numRef>
          </c:cat>
          <c:val>
            <c:numRef>
              <c:f>Sheet1!$T$194:$T$237</c:f>
              <c:numCache>
                <c:formatCode>0.0</c:formatCode>
                <c:ptCount val="44"/>
                <c:pt idx="0">
                  <c:v>-14.1</c:v>
                </c:pt>
                <c:pt idx="1">
                  <c:v>-14.9</c:v>
                </c:pt>
                <c:pt idx="2">
                  <c:v>-16.100000000000001</c:v>
                </c:pt>
                <c:pt idx="3">
                  <c:v>-18.7</c:v>
                </c:pt>
                <c:pt idx="4">
                  <c:v>-28.2</c:v>
                </c:pt>
                <c:pt idx="5">
                  <c:v>-34</c:v>
                </c:pt>
                <c:pt idx="6">
                  <c:v>-34.799999999999997</c:v>
                </c:pt>
                <c:pt idx="7">
                  <c:v>-35.799999999999997</c:v>
                </c:pt>
                <c:pt idx="8">
                  <c:v>-43</c:v>
                </c:pt>
                <c:pt idx="9">
                  <c:v>-35.799999999999997</c:v>
                </c:pt>
                <c:pt idx="10">
                  <c:v>-34.299999999999997</c:v>
                </c:pt>
                <c:pt idx="11">
                  <c:v>-35.299999999999997</c:v>
                </c:pt>
                <c:pt idx="12">
                  <c:v>-32.700000000000003</c:v>
                </c:pt>
                <c:pt idx="13">
                  <c:v>-26.5</c:v>
                </c:pt>
                <c:pt idx="14">
                  <c:v>-27.1</c:v>
                </c:pt>
                <c:pt idx="15">
                  <c:v>-27.6</c:v>
                </c:pt>
                <c:pt idx="16">
                  <c:v>-31.4</c:v>
                </c:pt>
                <c:pt idx="17">
                  <c:v>-29.1</c:v>
                </c:pt>
                <c:pt idx="18">
                  <c:v>-30.2</c:v>
                </c:pt>
                <c:pt idx="19">
                  <c:v>-29.7</c:v>
                </c:pt>
                <c:pt idx="20">
                  <c:v>-29.9</c:v>
                </c:pt>
                <c:pt idx="21">
                  <c:v>-33.700000000000003</c:v>
                </c:pt>
                <c:pt idx="22">
                  <c:v>-33.6</c:v>
                </c:pt>
                <c:pt idx="23">
                  <c:v>-32</c:v>
                </c:pt>
                <c:pt idx="24">
                  <c:v>-33.6</c:v>
                </c:pt>
                <c:pt idx="25">
                  <c:v>-34.4</c:v>
                </c:pt>
                <c:pt idx="26">
                  <c:v>-34</c:v>
                </c:pt>
                <c:pt idx="27">
                  <c:v>-30</c:v>
                </c:pt>
                <c:pt idx="28">
                  <c:v>-28.7</c:v>
                </c:pt>
                <c:pt idx="29">
                  <c:v>-28.9</c:v>
                </c:pt>
                <c:pt idx="30">
                  <c:v>-29.5</c:v>
                </c:pt>
                <c:pt idx="31">
                  <c:v>-35.799999999999997</c:v>
                </c:pt>
                <c:pt idx="32">
                  <c:v>-33.200000000000003</c:v>
                </c:pt>
                <c:pt idx="33">
                  <c:v>-36.5</c:v>
                </c:pt>
                <c:pt idx="34">
                  <c:v>-34.5</c:v>
                </c:pt>
                <c:pt idx="35">
                  <c:v>-36.799999999999997</c:v>
                </c:pt>
                <c:pt idx="36">
                  <c:v>-38.799999999999997</c:v>
                </c:pt>
                <c:pt idx="37">
                  <c:v>-37.6</c:v>
                </c:pt>
                <c:pt idx="38">
                  <c:v>-35.200000000000003</c:v>
                </c:pt>
                <c:pt idx="39">
                  <c:v>-36.700000000000003</c:v>
                </c:pt>
                <c:pt idx="40">
                  <c:v>-35.9</c:v>
                </c:pt>
                <c:pt idx="41">
                  <c:v>-35.6</c:v>
                </c:pt>
                <c:pt idx="42">
                  <c:v>-38.799999999999997</c:v>
                </c:pt>
                <c:pt idx="43">
                  <c:v>-37.1</c:v>
                </c:pt>
              </c:numCache>
            </c:numRef>
          </c:val>
          <c:smooth val="0"/>
          <c:extLst>
            <c:ext xmlns:c16="http://schemas.microsoft.com/office/drawing/2014/chart" uri="{C3380CC4-5D6E-409C-BE32-E72D297353CC}">
              <c16:uniqueId val="{00000001-A0A1-DF44-8B05-E79FB303875B}"/>
            </c:ext>
          </c:extLst>
        </c:ser>
        <c:ser>
          <c:idx val="1"/>
          <c:order val="1"/>
          <c:tx>
            <c:strRef>
              <c:f>Sheet1!$U$1</c:f>
              <c:strCache>
                <c:ptCount val="1"/>
                <c:pt idx="0">
                  <c:v>LV</c:v>
                </c:pt>
              </c:strCache>
            </c:strRef>
          </c:tx>
          <c:spPr>
            <a:ln w="28575" cap="rnd">
              <a:solidFill>
                <a:srgbClr val="C00000"/>
              </a:solidFill>
              <a:round/>
            </a:ln>
            <a:effectLst/>
          </c:spPr>
          <c:marker>
            <c:symbol val="none"/>
          </c:marker>
          <c:trendline>
            <c:spPr>
              <a:ln w="25400" cap="rnd">
                <a:solidFill>
                  <a:schemeClr val="accent2"/>
                </a:solidFill>
                <a:prstDash val="sysDot"/>
              </a:ln>
              <a:effectLst/>
            </c:spPr>
            <c:trendlineType val="linear"/>
            <c:dispRSqr val="0"/>
            <c:dispEq val="0"/>
          </c:trendline>
          <c:cat>
            <c:numRef>
              <c:f>Sheet1!$S$194:$S$237</c:f>
              <c:numCache>
                <c:formatCode>mmm\-yy</c:formatCode>
                <c:ptCount val="44"/>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pt idx="12">
                  <c:v>44957</c:v>
                </c:pt>
                <c:pt idx="13">
                  <c:v>44985</c:v>
                </c:pt>
                <c:pt idx="14">
                  <c:v>45016</c:v>
                </c:pt>
                <c:pt idx="15">
                  <c:v>45046</c:v>
                </c:pt>
                <c:pt idx="16">
                  <c:v>45077</c:v>
                </c:pt>
                <c:pt idx="17">
                  <c:v>45107</c:v>
                </c:pt>
                <c:pt idx="18">
                  <c:v>45138</c:v>
                </c:pt>
                <c:pt idx="19">
                  <c:v>45169</c:v>
                </c:pt>
                <c:pt idx="20">
                  <c:v>45199</c:v>
                </c:pt>
                <c:pt idx="21">
                  <c:v>45230</c:v>
                </c:pt>
                <c:pt idx="22">
                  <c:v>45260</c:v>
                </c:pt>
                <c:pt idx="23">
                  <c:v>45291</c:v>
                </c:pt>
                <c:pt idx="24">
                  <c:v>45322</c:v>
                </c:pt>
                <c:pt idx="25">
                  <c:v>45351</c:v>
                </c:pt>
                <c:pt idx="26">
                  <c:v>45382</c:v>
                </c:pt>
                <c:pt idx="27">
                  <c:v>45412</c:v>
                </c:pt>
                <c:pt idx="28">
                  <c:v>45443</c:v>
                </c:pt>
                <c:pt idx="29">
                  <c:v>45473</c:v>
                </c:pt>
                <c:pt idx="30">
                  <c:v>45504</c:v>
                </c:pt>
                <c:pt idx="31">
                  <c:v>45535</c:v>
                </c:pt>
                <c:pt idx="32">
                  <c:v>45565</c:v>
                </c:pt>
                <c:pt idx="33">
                  <c:v>45596</c:v>
                </c:pt>
                <c:pt idx="34">
                  <c:v>45626</c:v>
                </c:pt>
                <c:pt idx="35">
                  <c:v>45657</c:v>
                </c:pt>
                <c:pt idx="36">
                  <c:v>45688</c:v>
                </c:pt>
                <c:pt idx="37">
                  <c:v>45716</c:v>
                </c:pt>
                <c:pt idx="38">
                  <c:v>45747</c:v>
                </c:pt>
                <c:pt idx="39">
                  <c:v>45777</c:v>
                </c:pt>
                <c:pt idx="40">
                  <c:v>45808</c:v>
                </c:pt>
                <c:pt idx="41">
                  <c:v>45838</c:v>
                </c:pt>
                <c:pt idx="42">
                  <c:v>45869</c:v>
                </c:pt>
                <c:pt idx="43">
                  <c:v>45900</c:v>
                </c:pt>
              </c:numCache>
            </c:numRef>
          </c:cat>
          <c:val>
            <c:numRef>
              <c:f>Sheet1!$U$194:$U$237</c:f>
              <c:numCache>
                <c:formatCode>General</c:formatCode>
                <c:ptCount val="44"/>
                <c:pt idx="0">
                  <c:v>-16.8</c:v>
                </c:pt>
                <c:pt idx="1">
                  <c:v>-14.7</c:v>
                </c:pt>
                <c:pt idx="2">
                  <c:v>-25.6</c:v>
                </c:pt>
                <c:pt idx="3">
                  <c:v>-22.5</c:v>
                </c:pt>
                <c:pt idx="4">
                  <c:v>-28</c:v>
                </c:pt>
                <c:pt idx="5">
                  <c:v>-39</c:v>
                </c:pt>
                <c:pt idx="6">
                  <c:v>-23.6</c:v>
                </c:pt>
                <c:pt idx="7">
                  <c:v>-29.5</c:v>
                </c:pt>
                <c:pt idx="8">
                  <c:v>-31.2</c:v>
                </c:pt>
                <c:pt idx="9">
                  <c:v>-27</c:v>
                </c:pt>
                <c:pt idx="10">
                  <c:v>-31.6</c:v>
                </c:pt>
                <c:pt idx="11">
                  <c:v>-32.700000000000003</c:v>
                </c:pt>
                <c:pt idx="12">
                  <c:v>-32.299999999999997</c:v>
                </c:pt>
                <c:pt idx="13">
                  <c:v>-27.1</c:v>
                </c:pt>
                <c:pt idx="14">
                  <c:v>-23.4</c:v>
                </c:pt>
                <c:pt idx="15">
                  <c:v>-24.3</c:v>
                </c:pt>
                <c:pt idx="16">
                  <c:v>-18.399999999999999</c:v>
                </c:pt>
                <c:pt idx="17">
                  <c:v>-21.2</c:v>
                </c:pt>
                <c:pt idx="18">
                  <c:v>-15.3</c:v>
                </c:pt>
                <c:pt idx="19">
                  <c:v>-17.899999999999999</c:v>
                </c:pt>
                <c:pt idx="20">
                  <c:v>-12.2</c:v>
                </c:pt>
                <c:pt idx="21">
                  <c:v>-18</c:v>
                </c:pt>
                <c:pt idx="22">
                  <c:v>-23.5</c:v>
                </c:pt>
                <c:pt idx="23">
                  <c:v>-17</c:v>
                </c:pt>
                <c:pt idx="24" formatCode="0.0">
                  <c:v>-13.2</c:v>
                </c:pt>
                <c:pt idx="25" formatCode="0.0">
                  <c:v>-11.3</c:v>
                </c:pt>
                <c:pt idx="26" formatCode="0.0">
                  <c:v>-15.8</c:v>
                </c:pt>
                <c:pt idx="27" formatCode="0.0">
                  <c:v>-13.1</c:v>
                </c:pt>
                <c:pt idx="28" formatCode="0.0">
                  <c:v>-11.6</c:v>
                </c:pt>
                <c:pt idx="29" formatCode="0.0">
                  <c:v>-12.9</c:v>
                </c:pt>
                <c:pt idx="30" formatCode="0.0">
                  <c:v>-12.9</c:v>
                </c:pt>
                <c:pt idx="31" formatCode="0.0">
                  <c:v>-9.3000000000000007</c:v>
                </c:pt>
                <c:pt idx="32" formatCode="0.0">
                  <c:v>-8.1999999999999993</c:v>
                </c:pt>
                <c:pt idx="33" formatCode="0.0">
                  <c:v>-10.5</c:v>
                </c:pt>
                <c:pt idx="34" formatCode="0.0">
                  <c:v>-7.1</c:v>
                </c:pt>
                <c:pt idx="35" formatCode="0.0">
                  <c:v>-12.1</c:v>
                </c:pt>
                <c:pt idx="36" formatCode="0.0">
                  <c:v>-16.100000000000001</c:v>
                </c:pt>
                <c:pt idx="37" formatCode="0.0">
                  <c:v>-13.1</c:v>
                </c:pt>
                <c:pt idx="38" formatCode="0.0">
                  <c:v>-13.7</c:v>
                </c:pt>
                <c:pt idx="39" formatCode="0.0">
                  <c:v>-15.5</c:v>
                </c:pt>
                <c:pt idx="40" formatCode="0.0">
                  <c:v>-15.5</c:v>
                </c:pt>
                <c:pt idx="41" formatCode="0.0">
                  <c:v>-11.1</c:v>
                </c:pt>
                <c:pt idx="42" formatCode="0.0">
                  <c:v>-9.3000000000000007</c:v>
                </c:pt>
                <c:pt idx="43" formatCode="0.0">
                  <c:v>-14.6</c:v>
                </c:pt>
              </c:numCache>
            </c:numRef>
          </c:val>
          <c:smooth val="0"/>
          <c:extLst>
            <c:ext xmlns:c16="http://schemas.microsoft.com/office/drawing/2014/chart" uri="{C3380CC4-5D6E-409C-BE32-E72D297353CC}">
              <c16:uniqueId val="{00000003-A0A1-DF44-8B05-E79FB303875B}"/>
            </c:ext>
          </c:extLst>
        </c:ser>
        <c:ser>
          <c:idx val="2"/>
          <c:order val="2"/>
          <c:tx>
            <c:strRef>
              <c:f>Sheet1!$V$1</c:f>
              <c:strCache>
                <c:ptCount val="1"/>
                <c:pt idx="0">
                  <c:v>LT</c:v>
                </c:pt>
              </c:strCache>
            </c:strRef>
          </c:tx>
          <c:spPr>
            <a:ln w="28575" cap="rnd">
              <a:solidFill>
                <a:srgbClr val="7EB344">
                  <a:alpha val="98824"/>
                </a:srgbClr>
              </a:solidFill>
              <a:round/>
            </a:ln>
            <a:effectLst/>
          </c:spPr>
          <c:marker>
            <c:symbol val="none"/>
          </c:marker>
          <c:trendline>
            <c:spPr>
              <a:ln w="25400" cap="rnd">
                <a:solidFill>
                  <a:schemeClr val="accent3"/>
                </a:solidFill>
                <a:prstDash val="sysDot"/>
              </a:ln>
              <a:effectLst/>
            </c:spPr>
            <c:trendlineType val="linear"/>
            <c:dispRSqr val="0"/>
            <c:dispEq val="0"/>
          </c:trendline>
          <c:cat>
            <c:numRef>
              <c:f>Sheet1!$S$194:$S$237</c:f>
              <c:numCache>
                <c:formatCode>mmm\-yy</c:formatCode>
                <c:ptCount val="44"/>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pt idx="12">
                  <c:v>44957</c:v>
                </c:pt>
                <c:pt idx="13">
                  <c:v>44985</c:v>
                </c:pt>
                <c:pt idx="14">
                  <c:v>45016</c:v>
                </c:pt>
                <c:pt idx="15">
                  <c:v>45046</c:v>
                </c:pt>
                <c:pt idx="16">
                  <c:v>45077</c:v>
                </c:pt>
                <c:pt idx="17">
                  <c:v>45107</c:v>
                </c:pt>
                <c:pt idx="18">
                  <c:v>45138</c:v>
                </c:pt>
                <c:pt idx="19">
                  <c:v>45169</c:v>
                </c:pt>
                <c:pt idx="20">
                  <c:v>45199</c:v>
                </c:pt>
                <c:pt idx="21">
                  <c:v>45230</c:v>
                </c:pt>
                <c:pt idx="22">
                  <c:v>45260</c:v>
                </c:pt>
                <c:pt idx="23">
                  <c:v>45291</c:v>
                </c:pt>
                <c:pt idx="24">
                  <c:v>45322</c:v>
                </c:pt>
                <c:pt idx="25">
                  <c:v>45351</c:v>
                </c:pt>
                <c:pt idx="26">
                  <c:v>45382</c:v>
                </c:pt>
                <c:pt idx="27">
                  <c:v>45412</c:v>
                </c:pt>
                <c:pt idx="28">
                  <c:v>45443</c:v>
                </c:pt>
                <c:pt idx="29">
                  <c:v>45473</c:v>
                </c:pt>
                <c:pt idx="30">
                  <c:v>45504</c:v>
                </c:pt>
                <c:pt idx="31">
                  <c:v>45535</c:v>
                </c:pt>
                <c:pt idx="32">
                  <c:v>45565</c:v>
                </c:pt>
                <c:pt idx="33">
                  <c:v>45596</c:v>
                </c:pt>
                <c:pt idx="34">
                  <c:v>45626</c:v>
                </c:pt>
                <c:pt idx="35">
                  <c:v>45657</c:v>
                </c:pt>
                <c:pt idx="36">
                  <c:v>45688</c:v>
                </c:pt>
                <c:pt idx="37">
                  <c:v>45716</c:v>
                </c:pt>
                <c:pt idx="38">
                  <c:v>45747</c:v>
                </c:pt>
                <c:pt idx="39">
                  <c:v>45777</c:v>
                </c:pt>
                <c:pt idx="40">
                  <c:v>45808</c:v>
                </c:pt>
                <c:pt idx="41">
                  <c:v>45838</c:v>
                </c:pt>
                <c:pt idx="42">
                  <c:v>45869</c:v>
                </c:pt>
                <c:pt idx="43">
                  <c:v>45900</c:v>
                </c:pt>
              </c:numCache>
            </c:numRef>
          </c:cat>
          <c:val>
            <c:numRef>
              <c:f>Sheet1!$V$194:$V$237</c:f>
              <c:numCache>
                <c:formatCode>0.0</c:formatCode>
                <c:ptCount val="44"/>
                <c:pt idx="0">
                  <c:v>-4.9000000000000004</c:v>
                </c:pt>
                <c:pt idx="1">
                  <c:v>-4.4000000000000004</c:v>
                </c:pt>
                <c:pt idx="2">
                  <c:v>-9.8000000000000007</c:v>
                </c:pt>
                <c:pt idx="3">
                  <c:v>-9.6</c:v>
                </c:pt>
                <c:pt idx="4">
                  <c:v>-9.1</c:v>
                </c:pt>
                <c:pt idx="5">
                  <c:v>-11.7</c:v>
                </c:pt>
                <c:pt idx="6">
                  <c:v>-12.4</c:v>
                </c:pt>
                <c:pt idx="7">
                  <c:v>-10.7</c:v>
                </c:pt>
                <c:pt idx="8">
                  <c:v>-15.1</c:v>
                </c:pt>
                <c:pt idx="9">
                  <c:v>-13.1</c:v>
                </c:pt>
                <c:pt idx="10">
                  <c:v>-7.5</c:v>
                </c:pt>
                <c:pt idx="11">
                  <c:v>-6.5</c:v>
                </c:pt>
                <c:pt idx="12">
                  <c:v>-4.7</c:v>
                </c:pt>
                <c:pt idx="13">
                  <c:v>-3.4</c:v>
                </c:pt>
                <c:pt idx="14">
                  <c:v>-1.8</c:v>
                </c:pt>
                <c:pt idx="15">
                  <c:v>-0.9</c:v>
                </c:pt>
                <c:pt idx="16">
                  <c:v>-1.9</c:v>
                </c:pt>
                <c:pt idx="17">
                  <c:v>-3.9</c:v>
                </c:pt>
                <c:pt idx="18">
                  <c:v>-1.4</c:v>
                </c:pt>
                <c:pt idx="19">
                  <c:v>-1.7</c:v>
                </c:pt>
                <c:pt idx="20">
                  <c:v>1.3</c:v>
                </c:pt>
                <c:pt idx="21">
                  <c:v>0.1</c:v>
                </c:pt>
                <c:pt idx="22">
                  <c:v>0.3</c:v>
                </c:pt>
                <c:pt idx="23">
                  <c:v>2.4</c:v>
                </c:pt>
                <c:pt idx="24">
                  <c:v>2.6</c:v>
                </c:pt>
                <c:pt idx="25">
                  <c:v>3</c:v>
                </c:pt>
                <c:pt idx="26">
                  <c:v>3.1</c:v>
                </c:pt>
                <c:pt idx="27">
                  <c:v>2.9</c:v>
                </c:pt>
                <c:pt idx="28">
                  <c:v>5.5</c:v>
                </c:pt>
                <c:pt idx="29">
                  <c:v>5.5</c:v>
                </c:pt>
                <c:pt idx="30">
                  <c:v>3.7</c:v>
                </c:pt>
                <c:pt idx="31">
                  <c:v>5.3</c:v>
                </c:pt>
                <c:pt idx="32">
                  <c:v>4.9000000000000004</c:v>
                </c:pt>
                <c:pt idx="33">
                  <c:v>6.4</c:v>
                </c:pt>
                <c:pt idx="34">
                  <c:v>6</c:v>
                </c:pt>
                <c:pt idx="35">
                  <c:v>5.3</c:v>
                </c:pt>
                <c:pt idx="36">
                  <c:v>4.8</c:v>
                </c:pt>
                <c:pt idx="37">
                  <c:v>3.8</c:v>
                </c:pt>
                <c:pt idx="38">
                  <c:v>1.1000000000000001</c:v>
                </c:pt>
                <c:pt idx="39">
                  <c:v>-0.2</c:v>
                </c:pt>
                <c:pt idx="40">
                  <c:v>0.4</c:v>
                </c:pt>
                <c:pt idx="41">
                  <c:v>0.3</c:v>
                </c:pt>
                <c:pt idx="42">
                  <c:v>0</c:v>
                </c:pt>
                <c:pt idx="43">
                  <c:v>1.7</c:v>
                </c:pt>
              </c:numCache>
            </c:numRef>
          </c:val>
          <c:smooth val="0"/>
          <c:extLst>
            <c:ext xmlns:c16="http://schemas.microsoft.com/office/drawing/2014/chart" uri="{C3380CC4-5D6E-409C-BE32-E72D297353CC}">
              <c16:uniqueId val="{00000005-A0A1-DF44-8B05-E79FB303875B}"/>
            </c:ext>
          </c:extLst>
        </c:ser>
        <c:dLbls>
          <c:showLegendKey val="0"/>
          <c:showVal val="0"/>
          <c:showCatName val="0"/>
          <c:showSerName val="0"/>
          <c:showPercent val="0"/>
          <c:showBubbleSize val="0"/>
        </c:dLbls>
        <c:smooth val="0"/>
        <c:axId val="550316463"/>
        <c:axId val="550467199"/>
      </c:lineChart>
      <c:dateAx>
        <c:axId val="550316463"/>
        <c:scaling>
          <c:orientation val="minMax"/>
        </c:scaling>
        <c:delete val="0"/>
        <c:axPos val="b"/>
        <c:numFmt formatCode="mmm\-yy" sourceLinked="1"/>
        <c:majorTickMark val="out"/>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550467199"/>
        <c:crosses val="autoZero"/>
        <c:auto val="1"/>
        <c:lblOffset val="100"/>
        <c:baseTimeUnit val="months"/>
      </c:dateAx>
      <c:valAx>
        <c:axId val="55046719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crossAx val="550316463"/>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22200192437984298"/>
          <c:y val="0.72636277738010024"/>
          <c:w val="0.63119476659777618"/>
          <c:h val="0.11727358625626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E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0.15198</cdr:x>
      <cdr:y>0.24319</cdr:y>
    </cdr:from>
    <cdr:to>
      <cdr:x>0.15198</cdr:x>
      <cdr:y>0.84497</cdr:y>
    </cdr:to>
    <cdr:cxnSp macro="">
      <cdr:nvCxnSpPr>
        <cdr:cNvPr id="8" name="Straight Connector 7">
          <a:extLst xmlns:a="http://schemas.openxmlformats.org/drawingml/2006/main">
            <a:ext uri="{FF2B5EF4-FFF2-40B4-BE49-F238E27FC236}">
              <a16:creationId xmlns:a16="http://schemas.microsoft.com/office/drawing/2014/main" id="{9DBA898E-E199-A831-0F2F-408E714F6F97}"/>
            </a:ext>
          </a:extLst>
        </cdr:cNvPr>
        <cdr:cNvCxnSpPr/>
      </cdr:nvCxnSpPr>
      <cdr:spPr>
        <a:xfrm xmlns:a="http://schemas.openxmlformats.org/drawingml/2006/main" flipV="1">
          <a:off x="938846" y="1141413"/>
          <a:ext cx="0" cy="2824427"/>
        </a:xfrm>
        <a:prstGeom xmlns:a="http://schemas.openxmlformats.org/drawingml/2006/main" prst="line">
          <a:avLst/>
        </a:prstGeom>
        <a:ln xmlns:a="http://schemas.openxmlformats.org/drawingml/2006/main">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0.3615</cdr:x>
      <cdr:y>0.24133</cdr:y>
    </cdr:from>
    <cdr:to>
      <cdr:x>0.3615</cdr:x>
      <cdr:y>0.84311</cdr:y>
    </cdr:to>
    <cdr:cxnSp macro="">
      <cdr:nvCxnSpPr>
        <cdr:cNvPr id="9" name="Straight Connector 8">
          <a:extLst xmlns:a="http://schemas.openxmlformats.org/drawingml/2006/main">
            <a:ext uri="{FF2B5EF4-FFF2-40B4-BE49-F238E27FC236}">
              <a16:creationId xmlns:a16="http://schemas.microsoft.com/office/drawing/2014/main" id="{9D77CB74-AF89-3B2D-E986-348DDFBCBE22}"/>
            </a:ext>
          </a:extLst>
        </cdr:cNvPr>
        <cdr:cNvCxnSpPr/>
      </cdr:nvCxnSpPr>
      <cdr:spPr>
        <a:xfrm xmlns:a="http://schemas.openxmlformats.org/drawingml/2006/main" flipV="1">
          <a:off x="2233188" y="1132682"/>
          <a:ext cx="0" cy="2824427"/>
        </a:xfrm>
        <a:prstGeom xmlns:a="http://schemas.openxmlformats.org/drawingml/2006/main" prst="line">
          <a:avLst/>
        </a:prstGeom>
        <a:ln xmlns:a="http://schemas.openxmlformats.org/drawingml/2006/main">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0.0077</cdr:y>
    </cdr:from>
    <cdr:to>
      <cdr:x>1</cdr:x>
      <cdr:y>0.22202</cdr:y>
    </cdr:to>
    <cdr:sp macro="" textlink="">
      <cdr:nvSpPr>
        <cdr:cNvPr id="2" name="Title 1">
          <a:extLst xmlns:a="http://schemas.openxmlformats.org/drawingml/2006/main">
            <a:ext uri="{FF2B5EF4-FFF2-40B4-BE49-F238E27FC236}">
              <a16:creationId xmlns:a16="http://schemas.microsoft.com/office/drawing/2014/main" id="{89CD7578-F0E4-3A80-B380-A226092F6BC3}"/>
            </a:ext>
          </a:extLst>
        </cdr:cNvPr>
        <cdr:cNvSpPr>
          <a:spLocks xmlns:a="http://schemas.openxmlformats.org/drawingml/2006/main" noGrp="1"/>
        </cdr:cNvSpPr>
      </cdr:nvSpPr>
      <cdr:spPr>
        <a:xfrm xmlns:a="http://schemas.openxmlformats.org/drawingml/2006/main">
          <a:off x="0" y="47625"/>
          <a:ext cx="9436094" cy="1325563"/>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xmlns:a="http://schemas.openxmlformats.org/drawingml/2006/main">
          <a:r>
            <a:rPr lang="en-EE" dirty="0"/>
            <a:t>Tööpuudus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D0E36-9219-F144-A108-20F60506D4C3}" type="datetimeFigureOut">
              <a:rPr lang="en-EE" smtClean="0"/>
              <a:t>11.11.2025</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05B2F-39A3-1B4B-800B-D962AE1953A3}" type="slidenum">
              <a:rPr lang="en-EE" smtClean="0"/>
              <a:t>‹#›</a:t>
            </a:fld>
            <a:endParaRPr lang="en-EE"/>
          </a:p>
        </p:txBody>
      </p:sp>
    </p:spTree>
    <p:extLst>
      <p:ext uri="{BB962C8B-B14F-4D97-AF65-F5344CB8AC3E}">
        <p14:creationId xmlns:p14="http://schemas.microsoft.com/office/powerpoint/2010/main" val="2865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4EAD6-E384-C413-9B10-22C089B4A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9760F-5A3F-25C6-33F4-282A28337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8AAA5-7D02-7F50-DC6F-E2B818C96AF7}"/>
              </a:ext>
            </a:extLst>
          </p:cNvPr>
          <p:cNvSpPr>
            <a:spLocks noGrp="1"/>
          </p:cNvSpPr>
          <p:nvPr>
            <p:ph type="body" idx="1"/>
          </p:nvPr>
        </p:nvSpPr>
        <p:spPr/>
        <p:txBody>
          <a:bodyPr/>
          <a:lstStyle/>
          <a:p>
            <a:endParaRPr lang="en-EE"/>
          </a:p>
        </p:txBody>
      </p:sp>
      <p:sp>
        <p:nvSpPr>
          <p:cNvPr id="4" name="Slide Number Placeholder 3">
            <a:extLst>
              <a:ext uri="{FF2B5EF4-FFF2-40B4-BE49-F238E27FC236}">
                <a16:creationId xmlns:a16="http://schemas.microsoft.com/office/drawing/2014/main" id="{65A28E5D-5CEA-F276-6F4E-9C8A434C3B41}"/>
              </a:ext>
            </a:extLst>
          </p:cNvPr>
          <p:cNvSpPr>
            <a:spLocks noGrp="1"/>
          </p:cNvSpPr>
          <p:nvPr>
            <p:ph type="sldNum" sz="quarter" idx="5"/>
          </p:nvPr>
        </p:nvSpPr>
        <p:spPr/>
        <p:txBody>
          <a:bodyPr/>
          <a:lstStyle/>
          <a:p>
            <a:fld id="{A5B98C3E-3336-DE43-A116-0C72D9323DAF}" type="slidenum">
              <a:rPr lang="en-EE" smtClean="0"/>
              <a:t>20</a:t>
            </a:fld>
            <a:endParaRPr lang="en-EE"/>
          </a:p>
        </p:txBody>
      </p:sp>
    </p:spTree>
    <p:extLst>
      <p:ext uri="{BB962C8B-B14F-4D97-AF65-F5344CB8AC3E}">
        <p14:creationId xmlns:p14="http://schemas.microsoft.com/office/powerpoint/2010/main" val="415814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7F11-C63E-D53B-0722-4C96518D270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E"/>
          </a:p>
        </p:txBody>
      </p:sp>
      <p:sp>
        <p:nvSpPr>
          <p:cNvPr id="3" name="Subtitle 2">
            <a:extLst>
              <a:ext uri="{FF2B5EF4-FFF2-40B4-BE49-F238E27FC236}">
                <a16:creationId xmlns:a16="http://schemas.microsoft.com/office/drawing/2014/main" id="{25DC5B1F-79EA-D39D-A9FC-D5159A59F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E"/>
          </a:p>
        </p:txBody>
      </p:sp>
      <p:sp>
        <p:nvSpPr>
          <p:cNvPr id="4" name="Date Placeholder 3">
            <a:extLst>
              <a:ext uri="{FF2B5EF4-FFF2-40B4-BE49-F238E27FC236}">
                <a16:creationId xmlns:a16="http://schemas.microsoft.com/office/drawing/2014/main" id="{0EA690D2-B5FF-CD3C-E71D-CB0221693940}"/>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5" name="Footer Placeholder 4">
            <a:extLst>
              <a:ext uri="{FF2B5EF4-FFF2-40B4-BE49-F238E27FC236}">
                <a16:creationId xmlns:a16="http://schemas.microsoft.com/office/drawing/2014/main" id="{B82E8741-7093-A1AC-5D49-B3A9123F75B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AE30C3AD-0283-8669-62DF-53876B0A85A5}"/>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269628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DB87-1E0B-801E-2339-BE1A340B9494}"/>
              </a:ext>
            </a:extLst>
          </p:cNvPr>
          <p:cNvSpPr>
            <a:spLocks noGrp="1"/>
          </p:cNvSpPr>
          <p:nvPr>
            <p:ph type="title"/>
          </p:nvPr>
        </p:nvSpPr>
        <p:spPr/>
        <p:txBody>
          <a:bodyPr/>
          <a:lstStyle/>
          <a:p>
            <a:r>
              <a:rPr lang="en-GB"/>
              <a:t>Click to edit Master title style</a:t>
            </a:r>
            <a:endParaRPr lang="en-EE"/>
          </a:p>
        </p:txBody>
      </p:sp>
      <p:sp>
        <p:nvSpPr>
          <p:cNvPr id="3" name="Vertical Text Placeholder 2">
            <a:extLst>
              <a:ext uri="{FF2B5EF4-FFF2-40B4-BE49-F238E27FC236}">
                <a16:creationId xmlns:a16="http://schemas.microsoft.com/office/drawing/2014/main" id="{586D0CBF-78C7-6568-0CE2-3760F0081C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9E221A7C-B96E-CB3D-BB06-0EB10B96A16E}"/>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5" name="Footer Placeholder 4">
            <a:extLst>
              <a:ext uri="{FF2B5EF4-FFF2-40B4-BE49-F238E27FC236}">
                <a16:creationId xmlns:a16="http://schemas.microsoft.com/office/drawing/2014/main" id="{63F19A5E-C489-DB4B-5D8C-9A734090C61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293412C6-DA7F-7881-F377-5906FEDD6D97}"/>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158036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E45D58-B0C2-3ED6-BBBC-6B7B925E9B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E"/>
          </a:p>
        </p:txBody>
      </p:sp>
      <p:sp>
        <p:nvSpPr>
          <p:cNvPr id="3" name="Vertical Text Placeholder 2">
            <a:extLst>
              <a:ext uri="{FF2B5EF4-FFF2-40B4-BE49-F238E27FC236}">
                <a16:creationId xmlns:a16="http://schemas.microsoft.com/office/drawing/2014/main" id="{653A97B5-E1C5-24A7-905E-3CE7DB6239F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4CF47ED8-AF68-076D-ADE7-9679D8E055B3}"/>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5" name="Footer Placeholder 4">
            <a:extLst>
              <a:ext uri="{FF2B5EF4-FFF2-40B4-BE49-F238E27FC236}">
                <a16:creationId xmlns:a16="http://schemas.microsoft.com/office/drawing/2014/main" id="{B3F57B1E-3A29-B281-3C97-8819D597B8A6}"/>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4E65822A-0B54-27A5-9B55-DDAB3CA861AD}"/>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643600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0E55-A98D-4094-AE7E-D9A5916B4402}"/>
              </a:ext>
            </a:extLst>
          </p:cNvPr>
          <p:cNvSpPr>
            <a:spLocks noGrp="1"/>
          </p:cNvSpPr>
          <p:nvPr>
            <p:ph type="title" hasCustomPrompt="1"/>
          </p:nvPr>
        </p:nvSpPr>
        <p:spPr>
          <a:xfrm>
            <a:off x="342901" y="2431759"/>
            <a:ext cx="5585458" cy="997242"/>
          </a:xfrm>
        </p:spPr>
        <p:txBody>
          <a:bodyPr anchor="b">
            <a:normAutofit/>
          </a:bodyPr>
          <a:lstStyle>
            <a:lvl1pPr>
              <a:defRPr sz="6500"/>
            </a:lvl1pPr>
          </a:lstStyle>
          <a:p>
            <a:r>
              <a:rPr lang="en-GB" noProof="0" dirty="0"/>
              <a:t>PowerPoint</a:t>
            </a:r>
          </a:p>
        </p:txBody>
      </p:sp>
      <p:sp>
        <p:nvSpPr>
          <p:cNvPr id="6" name="Text Placeholder 5">
            <a:extLst>
              <a:ext uri="{FF2B5EF4-FFF2-40B4-BE49-F238E27FC236}">
                <a16:creationId xmlns:a16="http://schemas.microsoft.com/office/drawing/2014/main" id="{0291C4C6-2962-4F13-B484-E7B4763741B8}"/>
              </a:ext>
            </a:extLst>
          </p:cNvPr>
          <p:cNvSpPr>
            <a:spLocks noGrp="1"/>
          </p:cNvSpPr>
          <p:nvPr>
            <p:ph type="body" sz="quarter" idx="10" hasCustomPrompt="1"/>
          </p:nvPr>
        </p:nvSpPr>
        <p:spPr>
          <a:xfrm>
            <a:off x="342901" y="4809199"/>
            <a:ext cx="5585458" cy="606425"/>
          </a:xfrm>
        </p:spPr>
        <p:txBody>
          <a:bodyPr>
            <a:normAutofit/>
          </a:bodyPr>
          <a:lstStyle>
            <a:lvl1pPr marL="0" indent="0">
              <a:buNone/>
              <a:defRPr sz="2000" b="0" spc="0">
                <a:solidFill>
                  <a:schemeClr val="tx1"/>
                </a:solidFill>
                <a:latin typeface="Arial" panose="020B0604020202020204" pitchFamily="34" charset="0"/>
                <a:cs typeface="Arial" panose="020B0604020202020204" pitchFamily="34" charset="0"/>
              </a:defRPr>
            </a:lvl1pPr>
          </a:lstStyle>
          <a:p>
            <a:pPr lvl="0"/>
            <a:r>
              <a:rPr lang="en-GB" noProof="0" dirty="0"/>
              <a:t>Name Surname</a:t>
            </a:r>
          </a:p>
        </p:txBody>
      </p:sp>
      <p:pic>
        <p:nvPicPr>
          <p:cNvPr id="8" name="Image" descr="Image" hidden="1">
            <a:extLst>
              <a:ext uri="{FF2B5EF4-FFF2-40B4-BE49-F238E27FC236}">
                <a16:creationId xmlns:a16="http://schemas.microsoft.com/office/drawing/2014/main" id="{B8EC9BFF-8ABA-47E2-9DD7-1CEE47A5B0A6}"/>
              </a:ext>
            </a:extLst>
          </p:cNvPr>
          <p:cNvPicPr>
            <a:picLocks noChangeAspect="1"/>
          </p:cNvPicPr>
          <p:nvPr userDrawn="1"/>
        </p:nvPicPr>
        <p:blipFill>
          <a:blip r:embed="rId2"/>
          <a:stretch>
            <a:fillRect/>
          </a:stretch>
        </p:blipFill>
        <p:spPr>
          <a:xfrm>
            <a:off x="365125" y="320675"/>
            <a:ext cx="2446222" cy="720798"/>
          </a:xfrm>
          <a:prstGeom prst="rect">
            <a:avLst/>
          </a:prstGeom>
          <a:ln w="12700">
            <a:miter lim="400000"/>
          </a:ln>
        </p:spPr>
      </p:pic>
      <p:sp>
        <p:nvSpPr>
          <p:cNvPr id="12" name="Picture Placeholder 11">
            <a:extLst>
              <a:ext uri="{FF2B5EF4-FFF2-40B4-BE49-F238E27FC236}">
                <a16:creationId xmlns:a16="http://schemas.microsoft.com/office/drawing/2014/main" id="{9F3EFA49-E21E-4EAE-A2D5-F47484503EFB}"/>
              </a:ext>
            </a:extLst>
          </p:cNvPr>
          <p:cNvSpPr>
            <a:spLocks noGrp="1"/>
          </p:cNvSpPr>
          <p:nvPr>
            <p:ph type="pic" sz="quarter" idx="11"/>
          </p:nvPr>
        </p:nvSpPr>
        <p:spPr>
          <a:xfrm>
            <a:off x="6103398" y="320675"/>
            <a:ext cx="5745701" cy="6164263"/>
          </a:xfrm>
          <a:custGeom>
            <a:avLst/>
            <a:gdLst>
              <a:gd name="connsiteX0" fmla="*/ 0 w 5745701"/>
              <a:gd name="connsiteY0" fmla="*/ 0 h 6164263"/>
              <a:gd name="connsiteX1" fmla="*/ 5745701 w 5745701"/>
              <a:gd name="connsiteY1" fmla="*/ 0 h 6164263"/>
              <a:gd name="connsiteX2" fmla="*/ 5745701 w 5745701"/>
              <a:gd name="connsiteY2" fmla="*/ 3291412 h 6164263"/>
              <a:gd name="connsiteX3" fmla="*/ 2872851 w 5745701"/>
              <a:gd name="connsiteY3" fmla="*/ 6164263 h 6164263"/>
              <a:gd name="connsiteX4" fmla="*/ 0 w 5745701"/>
              <a:gd name="connsiteY4" fmla="*/ 6164263 h 616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5701" h="6164263">
                <a:moveTo>
                  <a:pt x="0" y="0"/>
                </a:moveTo>
                <a:lnTo>
                  <a:pt x="5745701" y="0"/>
                </a:lnTo>
                <a:lnTo>
                  <a:pt x="5745701" y="3291412"/>
                </a:lnTo>
                <a:cubicBezTo>
                  <a:pt x="5745701" y="4878076"/>
                  <a:pt x="4459451" y="6164263"/>
                  <a:pt x="2872851" y="6164263"/>
                </a:cubicBezTo>
                <a:lnTo>
                  <a:pt x="0" y="6164263"/>
                </a:lnTo>
                <a:close/>
              </a:path>
            </a:pathLst>
          </a:custGeom>
        </p:spPr>
        <p:txBody>
          <a:bodyPr wrap="square">
            <a:noAutofit/>
          </a:bodyPr>
          <a:lstStyle/>
          <a:p>
            <a:endParaRPr lang="en-GB" noProof="0"/>
          </a:p>
        </p:txBody>
      </p:sp>
      <p:pic>
        <p:nvPicPr>
          <p:cNvPr id="9" name="Image" descr="Image">
            <a:extLst>
              <a:ext uri="{FF2B5EF4-FFF2-40B4-BE49-F238E27FC236}">
                <a16:creationId xmlns:a16="http://schemas.microsoft.com/office/drawing/2014/main" id="{A5D2FE3C-0377-4894-9D46-90DDFFB5D37F}"/>
              </a:ext>
            </a:extLst>
          </p:cNvPr>
          <p:cNvPicPr>
            <a:picLocks noChangeAspect="1"/>
          </p:cNvPicPr>
          <p:nvPr userDrawn="1"/>
        </p:nvPicPr>
        <p:blipFill>
          <a:blip r:embed="rId2"/>
          <a:stretch>
            <a:fillRect/>
          </a:stretch>
        </p:blipFill>
        <p:spPr>
          <a:xfrm>
            <a:off x="342901" y="320675"/>
            <a:ext cx="1304744" cy="384453"/>
          </a:xfrm>
          <a:prstGeom prst="rect">
            <a:avLst/>
          </a:prstGeom>
          <a:ln w="12700">
            <a:miter lim="400000"/>
          </a:ln>
        </p:spPr>
      </p:pic>
      <p:sp>
        <p:nvSpPr>
          <p:cNvPr id="4" name="Text Placeholder 3">
            <a:extLst>
              <a:ext uri="{FF2B5EF4-FFF2-40B4-BE49-F238E27FC236}">
                <a16:creationId xmlns:a16="http://schemas.microsoft.com/office/drawing/2014/main" id="{F4F9B6A8-21D1-4B0D-8A9C-A09F2367F075}"/>
              </a:ext>
            </a:extLst>
          </p:cNvPr>
          <p:cNvSpPr>
            <a:spLocks noGrp="1"/>
          </p:cNvSpPr>
          <p:nvPr>
            <p:ph type="body" sz="quarter" idx="12" hasCustomPrompt="1"/>
          </p:nvPr>
        </p:nvSpPr>
        <p:spPr>
          <a:xfrm>
            <a:off x="342901" y="3395879"/>
            <a:ext cx="5585457" cy="996950"/>
          </a:xfrm>
        </p:spPr>
        <p:txBody>
          <a:bodyPr>
            <a:normAutofit/>
          </a:bodyPr>
          <a:lstStyle>
            <a:lvl1pPr>
              <a:defRPr sz="6500"/>
            </a:lvl1pPr>
          </a:lstStyle>
          <a:p>
            <a:pPr lvl="0"/>
            <a:r>
              <a:rPr lang="en-GB" noProof="0"/>
              <a:t>presentation</a:t>
            </a:r>
          </a:p>
        </p:txBody>
      </p:sp>
    </p:spTree>
    <p:extLst>
      <p:ext uri="{BB962C8B-B14F-4D97-AF65-F5344CB8AC3E}">
        <p14:creationId xmlns:p14="http://schemas.microsoft.com/office/powerpoint/2010/main" val="315230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pic>
        <p:nvPicPr>
          <p:cNvPr id="16" name="Image" descr="Image" hidden="1">
            <a:extLst>
              <a:ext uri="{FF2B5EF4-FFF2-40B4-BE49-F238E27FC236}">
                <a16:creationId xmlns:a16="http://schemas.microsoft.com/office/drawing/2014/main" id="{D58BDEBB-DA40-4FF2-AEA8-BC71DC8FAC8A}"/>
              </a:ext>
            </a:extLst>
          </p:cNvPr>
          <p:cNvPicPr>
            <a:picLocks noChangeAspect="1"/>
          </p:cNvPicPr>
          <p:nvPr userDrawn="1"/>
        </p:nvPicPr>
        <p:blipFill>
          <a:blip r:embed="rId2"/>
          <a:stretch>
            <a:fillRect/>
          </a:stretch>
        </p:blipFill>
        <p:spPr>
          <a:xfrm>
            <a:off x="10422081" y="6064524"/>
            <a:ext cx="1422400" cy="419121"/>
          </a:xfrm>
          <a:prstGeom prst="rect">
            <a:avLst/>
          </a:prstGeom>
          <a:ln w="12700">
            <a:miter lim="400000"/>
          </a:ln>
        </p:spPr>
      </p:pic>
      <p:sp>
        <p:nvSpPr>
          <p:cNvPr id="4" name="Text Placeholder 3">
            <a:extLst>
              <a:ext uri="{FF2B5EF4-FFF2-40B4-BE49-F238E27FC236}">
                <a16:creationId xmlns:a16="http://schemas.microsoft.com/office/drawing/2014/main" id="{00B63AE0-3071-4304-A43B-4A5F732544EB}"/>
              </a:ext>
            </a:extLst>
          </p:cNvPr>
          <p:cNvSpPr>
            <a:spLocks noGrp="1"/>
          </p:cNvSpPr>
          <p:nvPr>
            <p:ph type="body" sz="quarter" idx="10"/>
          </p:nvPr>
        </p:nvSpPr>
        <p:spPr>
          <a:xfrm>
            <a:off x="342900" y="849685"/>
            <a:ext cx="11479645" cy="5647551"/>
          </a:xfrm>
        </p:spPr>
        <p:txBody>
          <a:bodyPr>
            <a:normAutofit/>
          </a:bodyPr>
          <a:lstStyle>
            <a:lvl1pPr marL="0" indent="0">
              <a:lnSpc>
                <a:spcPct val="100000"/>
              </a:lnSpc>
              <a:buNone/>
              <a:defRPr sz="2400" b="0" spc="0">
                <a:solidFill>
                  <a:schemeClr val="tx1"/>
                </a:solidFill>
                <a:latin typeface="Arial" panose="020B0604020202020204" pitchFamily="34" charset="0"/>
                <a:cs typeface="Arial" panose="020B0604020202020204" pitchFamily="34" charset="0"/>
              </a:defRPr>
            </a:lvl1pPr>
          </a:lstStyle>
          <a:p>
            <a:pPr lvl="0"/>
            <a:r>
              <a:rPr lang="en-GB" noProof="0" dirty="0"/>
              <a:t>Click to edit Master text styles</a:t>
            </a:r>
          </a:p>
        </p:txBody>
      </p:sp>
      <p:pic>
        <p:nvPicPr>
          <p:cNvPr id="5" name="logo up" descr="Image">
            <a:extLst>
              <a:ext uri="{FF2B5EF4-FFF2-40B4-BE49-F238E27FC236}">
                <a16:creationId xmlns:a16="http://schemas.microsoft.com/office/drawing/2014/main" id="{BF4138DB-B4B7-41B9-ABF1-A1436520E5D9}"/>
              </a:ext>
            </a:extLst>
          </p:cNvPr>
          <p:cNvPicPr>
            <a:picLocks noChangeAspect="1"/>
          </p:cNvPicPr>
          <p:nvPr userDrawn="1"/>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2680150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mall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0E55-A98D-4094-AE7E-D9A5916B4402}"/>
              </a:ext>
            </a:extLst>
          </p:cNvPr>
          <p:cNvSpPr>
            <a:spLocks noGrp="1"/>
          </p:cNvSpPr>
          <p:nvPr>
            <p:ph type="title" hasCustomPrompt="1"/>
          </p:nvPr>
        </p:nvSpPr>
        <p:spPr>
          <a:xfrm>
            <a:off x="342900" y="1828800"/>
            <a:ext cx="6984023" cy="1600200"/>
          </a:xfrm>
        </p:spPr>
        <p:txBody>
          <a:bodyPr anchor="b">
            <a:noAutofit/>
          </a:bodyPr>
          <a:lstStyle>
            <a:lvl1pPr>
              <a:defRPr sz="6000"/>
            </a:lvl1pPr>
          </a:lstStyle>
          <a:p>
            <a:r>
              <a:rPr lang="en-GB" noProof="0" dirty="0"/>
              <a:t>New PowerPoint</a:t>
            </a:r>
          </a:p>
        </p:txBody>
      </p:sp>
      <p:sp>
        <p:nvSpPr>
          <p:cNvPr id="6" name="Text Placeholder 5">
            <a:extLst>
              <a:ext uri="{FF2B5EF4-FFF2-40B4-BE49-F238E27FC236}">
                <a16:creationId xmlns:a16="http://schemas.microsoft.com/office/drawing/2014/main" id="{0291C4C6-2962-4F13-B484-E7B4763741B8}"/>
              </a:ext>
            </a:extLst>
          </p:cNvPr>
          <p:cNvSpPr>
            <a:spLocks noGrp="1"/>
          </p:cNvSpPr>
          <p:nvPr>
            <p:ph type="body" sz="quarter" idx="10" hasCustomPrompt="1"/>
          </p:nvPr>
        </p:nvSpPr>
        <p:spPr>
          <a:xfrm>
            <a:off x="342898" y="4984534"/>
            <a:ext cx="6984023" cy="606425"/>
          </a:xfrm>
        </p:spPr>
        <p:txBody>
          <a:bodyPr>
            <a:normAutofit/>
          </a:bodyPr>
          <a:lstStyle>
            <a:lvl1pPr marL="0" indent="0">
              <a:buNone/>
              <a:defRPr sz="2000" b="0" spc="0">
                <a:solidFill>
                  <a:schemeClr val="tx1"/>
                </a:solidFill>
                <a:latin typeface="Arial" panose="020B0604020202020204" pitchFamily="34" charset="0"/>
                <a:cs typeface="Arial" panose="020B0604020202020204" pitchFamily="34" charset="0"/>
              </a:defRPr>
            </a:lvl1pPr>
          </a:lstStyle>
          <a:p>
            <a:pPr lvl="0"/>
            <a:r>
              <a:rPr lang="en-GB" noProof="0" dirty="0"/>
              <a:t>Name Surname</a:t>
            </a:r>
          </a:p>
        </p:txBody>
      </p:sp>
      <p:sp>
        <p:nvSpPr>
          <p:cNvPr id="7" name="Picture Placeholder 11">
            <a:extLst>
              <a:ext uri="{FF2B5EF4-FFF2-40B4-BE49-F238E27FC236}">
                <a16:creationId xmlns:a16="http://schemas.microsoft.com/office/drawing/2014/main" id="{DE43771F-3C56-4AB6-BE64-050531501A1F}"/>
              </a:ext>
            </a:extLst>
          </p:cNvPr>
          <p:cNvSpPr>
            <a:spLocks noGrp="1"/>
          </p:cNvSpPr>
          <p:nvPr>
            <p:ph type="pic" sz="quarter" idx="11"/>
          </p:nvPr>
        </p:nvSpPr>
        <p:spPr>
          <a:xfrm>
            <a:off x="7408395" y="320675"/>
            <a:ext cx="4440705" cy="6164265"/>
          </a:xfrm>
          <a:custGeom>
            <a:avLst/>
            <a:gdLst>
              <a:gd name="connsiteX0" fmla="*/ 8982 w 4416256"/>
              <a:gd name="connsiteY0" fmla="*/ 0 h 6102304"/>
              <a:gd name="connsiteX1" fmla="*/ 4416256 w 4416256"/>
              <a:gd name="connsiteY1" fmla="*/ 0 h 6102304"/>
              <a:gd name="connsiteX2" fmla="*/ 4408504 w 4416256"/>
              <a:gd name="connsiteY2" fmla="*/ 4046864 h 6102304"/>
              <a:gd name="connsiteX3" fmla="*/ 3811285 w 4416256"/>
              <a:gd name="connsiteY3" fmla="*/ 5504799 h 6102304"/>
              <a:gd name="connsiteX4" fmla="*/ 2353097 w 4416256"/>
              <a:gd name="connsiteY4" fmla="*/ 6102243 h 6102304"/>
              <a:gd name="connsiteX5" fmla="*/ 0 w 4416256"/>
              <a:gd name="connsiteY5" fmla="*/ 6102243 h 610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6256" h="6102304">
                <a:moveTo>
                  <a:pt x="8982" y="0"/>
                </a:moveTo>
                <a:lnTo>
                  <a:pt x="4416256" y="0"/>
                </a:lnTo>
                <a:lnTo>
                  <a:pt x="4408504" y="4046864"/>
                </a:lnTo>
                <a:cubicBezTo>
                  <a:pt x="4412798" y="4593342"/>
                  <a:pt x="4197710" y="5118583"/>
                  <a:pt x="3811285" y="5504799"/>
                </a:cubicBezTo>
                <a:cubicBezTo>
                  <a:pt x="3424862" y="5891297"/>
                  <a:pt x="2899611" y="6106490"/>
                  <a:pt x="2353097" y="6102243"/>
                </a:cubicBezTo>
                <a:lnTo>
                  <a:pt x="0" y="6102243"/>
                </a:lnTo>
                <a:close/>
              </a:path>
            </a:pathLst>
          </a:custGeom>
        </p:spPr>
        <p:txBody>
          <a:bodyPr wrap="square">
            <a:noAutofit/>
          </a:bodyPr>
          <a:lstStyle/>
          <a:p>
            <a:endParaRPr lang="en-GB" noProof="0"/>
          </a:p>
        </p:txBody>
      </p:sp>
      <p:pic>
        <p:nvPicPr>
          <p:cNvPr id="8" name="Image" descr="Image" hidden="1">
            <a:extLst>
              <a:ext uri="{FF2B5EF4-FFF2-40B4-BE49-F238E27FC236}">
                <a16:creationId xmlns:a16="http://schemas.microsoft.com/office/drawing/2014/main" id="{B8EC9BFF-8ABA-47E2-9DD7-1CEE47A5B0A6}"/>
              </a:ext>
            </a:extLst>
          </p:cNvPr>
          <p:cNvPicPr>
            <a:picLocks noChangeAspect="1"/>
          </p:cNvPicPr>
          <p:nvPr userDrawn="1"/>
        </p:nvPicPr>
        <p:blipFill>
          <a:blip r:embed="rId2"/>
          <a:stretch>
            <a:fillRect/>
          </a:stretch>
        </p:blipFill>
        <p:spPr>
          <a:xfrm>
            <a:off x="367220" y="339748"/>
            <a:ext cx="2446222" cy="720798"/>
          </a:xfrm>
          <a:prstGeom prst="rect">
            <a:avLst/>
          </a:prstGeom>
          <a:ln w="12700">
            <a:miter lim="400000"/>
          </a:ln>
        </p:spPr>
      </p:pic>
      <p:sp>
        <p:nvSpPr>
          <p:cNvPr id="9" name="Text Placeholder 3">
            <a:extLst>
              <a:ext uri="{FF2B5EF4-FFF2-40B4-BE49-F238E27FC236}">
                <a16:creationId xmlns:a16="http://schemas.microsoft.com/office/drawing/2014/main" id="{4A638DE7-9411-4F5D-A484-557477E0D235}"/>
              </a:ext>
            </a:extLst>
          </p:cNvPr>
          <p:cNvSpPr>
            <a:spLocks noGrp="1"/>
          </p:cNvSpPr>
          <p:nvPr>
            <p:ph type="body" sz="quarter" idx="12" hasCustomPrompt="1"/>
          </p:nvPr>
        </p:nvSpPr>
        <p:spPr>
          <a:xfrm>
            <a:off x="342898" y="3384334"/>
            <a:ext cx="6984023" cy="1600200"/>
          </a:xfrm>
        </p:spPr>
        <p:txBody>
          <a:bodyPr>
            <a:normAutofit/>
          </a:bodyPr>
          <a:lstStyle>
            <a:lvl1pPr>
              <a:defRPr sz="6500"/>
            </a:lvl1pPr>
          </a:lstStyle>
          <a:p>
            <a:pPr lvl="0"/>
            <a:r>
              <a:rPr lang="en-GB" noProof="0"/>
              <a:t>presentation</a:t>
            </a:r>
          </a:p>
        </p:txBody>
      </p:sp>
      <p:pic>
        <p:nvPicPr>
          <p:cNvPr id="3" name="Image" descr="Image">
            <a:extLst>
              <a:ext uri="{FF2B5EF4-FFF2-40B4-BE49-F238E27FC236}">
                <a16:creationId xmlns:a16="http://schemas.microsoft.com/office/drawing/2014/main" id="{6CFE3E72-D3A7-DC2E-A6FB-0F98239F46FB}"/>
              </a:ext>
            </a:extLst>
          </p:cNvPr>
          <p:cNvPicPr>
            <a:picLocks noChangeAspect="1"/>
          </p:cNvPicPr>
          <p:nvPr userDrawn="1"/>
        </p:nvPicPr>
        <p:blipFill>
          <a:blip r:embed="rId2"/>
          <a:stretch>
            <a:fillRect/>
          </a:stretch>
        </p:blipFill>
        <p:spPr>
          <a:xfrm>
            <a:off x="342901" y="320675"/>
            <a:ext cx="1304744" cy="384453"/>
          </a:xfrm>
          <a:prstGeom prst="rect">
            <a:avLst/>
          </a:prstGeom>
          <a:ln w="12700">
            <a:miter lim="400000"/>
          </a:ln>
        </p:spPr>
      </p:pic>
    </p:spTree>
    <p:extLst>
      <p:ext uri="{BB962C8B-B14F-4D97-AF65-F5344CB8AC3E}">
        <p14:creationId xmlns:p14="http://schemas.microsoft.com/office/powerpoint/2010/main" val="2980475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5185-368D-473E-BB12-109F41D4EF26}"/>
              </a:ext>
            </a:extLst>
          </p:cNvPr>
          <p:cNvSpPr>
            <a:spLocks noGrp="1"/>
          </p:cNvSpPr>
          <p:nvPr>
            <p:ph type="title" hasCustomPrompt="1"/>
          </p:nvPr>
        </p:nvSpPr>
        <p:spPr>
          <a:xfrm>
            <a:off x="342900" y="849685"/>
            <a:ext cx="11488882" cy="1023981"/>
          </a:xfrm>
        </p:spPr>
        <p:txBody>
          <a:bodyPr anchor="t"/>
          <a:lstStyle>
            <a:lvl1pPr>
              <a:defRPr/>
            </a:lvl1pPr>
          </a:lstStyle>
          <a:p>
            <a:r>
              <a:rPr lang="en-GB" noProof="0"/>
              <a:t>Click to edit title </a:t>
            </a:r>
          </a:p>
        </p:txBody>
      </p:sp>
      <p:pic>
        <p:nvPicPr>
          <p:cNvPr id="16" name="Image" descr="Image" hidden="1">
            <a:extLst>
              <a:ext uri="{FF2B5EF4-FFF2-40B4-BE49-F238E27FC236}">
                <a16:creationId xmlns:a16="http://schemas.microsoft.com/office/drawing/2014/main" id="{D58BDEBB-DA40-4FF2-AEA8-BC71DC8FAC8A}"/>
              </a:ext>
            </a:extLst>
          </p:cNvPr>
          <p:cNvPicPr>
            <a:picLocks noChangeAspect="1"/>
          </p:cNvPicPr>
          <p:nvPr userDrawn="1"/>
        </p:nvPicPr>
        <p:blipFill>
          <a:blip r:embed="rId2"/>
          <a:stretch>
            <a:fillRect/>
          </a:stretch>
        </p:blipFill>
        <p:spPr>
          <a:xfrm>
            <a:off x="10422081" y="6064524"/>
            <a:ext cx="1422400" cy="419121"/>
          </a:xfrm>
          <a:prstGeom prst="rect">
            <a:avLst/>
          </a:prstGeom>
          <a:ln w="12700">
            <a:miter lim="400000"/>
          </a:ln>
        </p:spPr>
      </p:pic>
      <p:sp>
        <p:nvSpPr>
          <p:cNvPr id="4" name="Text Placeholder 3">
            <a:extLst>
              <a:ext uri="{FF2B5EF4-FFF2-40B4-BE49-F238E27FC236}">
                <a16:creationId xmlns:a16="http://schemas.microsoft.com/office/drawing/2014/main" id="{00B63AE0-3071-4304-A43B-4A5F732544EB}"/>
              </a:ext>
            </a:extLst>
          </p:cNvPr>
          <p:cNvSpPr>
            <a:spLocks noGrp="1"/>
          </p:cNvSpPr>
          <p:nvPr>
            <p:ph type="body" sz="quarter" idx="10"/>
          </p:nvPr>
        </p:nvSpPr>
        <p:spPr>
          <a:xfrm>
            <a:off x="342900" y="1979490"/>
            <a:ext cx="11488882" cy="4540484"/>
          </a:xfrm>
        </p:spPr>
        <p:txBody>
          <a:bodyPr>
            <a:normAutofit/>
          </a:bodyPr>
          <a:lstStyle>
            <a:lvl1pPr marL="0" indent="0">
              <a:lnSpc>
                <a:spcPct val="100000"/>
              </a:lnSpc>
              <a:buNone/>
              <a:defRPr sz="2000" b="0" spc="0">
                <a:solidFill>
                  <a:schemeClr val="tx1"/>
                </a:solidFill>
                <a:latin typeface="Arial" panose="020B0604020202020204" pitchFamily="34" charset="0"/>
                <a:cs typeface="Arial" panose="020B0604020202020204" pitchFamily="34" charset="0"/>
              </a:defRPr>
            </a:lvl1pPr>
          </a:lstStyle>
          <a:p>
            <a:pPr lvl="0"/>
            <a:r>
              <a:rPr lang="en-GB" noProof="0" dirty="0"/>
              <a:t>Click to edit Master text styles</a:t>
            </a:r>
          </a:p>
        </p:txBody>
      </p:sp>
      <p:pic>
        <p:nvPicPr>
          <p:cNvPr id="5" name="logo up" descr="Image">
            <a:extLst>
              <a:ext uri="{FF2B5EF4-FFF2-40B4-BE49-F238E27FC236}">
                <a16:creationId xmlns:a16="http://schemas.microsoft.com/office/drawing/2014/main" id="{BF4138DB-B4B7-41B9-ABF1-A1436520E5D9}"/>
              </a:ext>
            </a:extLst>
          </p:cNvPr>
          <p:cNvPicPr>
            <a:picLocks noChangeAspect="1"/>
          </p:cNvPicPr>
          <p:nvPr userDrawn="1"/>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1515828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603250" y="539750"/>
            <a:ext cx="10985500" cy="716582"/>
          </a:xfrm>
          <a:prstGeom prst="rect">
            <a:avLst/>
          </a:prstGeom>
        </p:spPr>
        <p:txBody>
          <a:bodyPr/>
          <a:lstStyle/>
          <a:p>
            <a:r>
              <a:t>Slide Title</a:t>
            </a:r>
          </a:p>
        </p:txBody>
      </p:sp>
    </p:spTree>
    <p:extLst>
      <p:ext uri="{BB962C8B-B14F-4D97-AF65-F5344CB8AC3E}">
        <p14:creationId xmlns:p14="http://schemas.microsoft.com/office/powerpoint/2010/main" val="334837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99CF-7BB9-E355-2E95-778788613AA3}"/>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2B16898A-4189-71D4-9AD4-76C515CE5EC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BB99BC7C-CE5E-4461-CC68-4B38CF46CB46}"/>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5" name="Footer Placeholder 4">
            <a:extLst>
              <a:ext uri="{FF2B5EF4-FFF2-40B4-BE49-F238E27FC236}">
                <a16:creationId xmlns:a16="http://schemas.microsoft.com/office/drawing/2014/main" id="{84352EA7-C6C9-1771-A0E3-B521F70EEDC2}"/>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8EE3019-4F38-89C6-E5F8-63F3CCA6515C}"/>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63963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7940-1668-8D5E-2A44-60C68E30810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E"/>
          </a:p>
        </p:txBody>
      </p:sp>
      <p:sp>
        <p:nvSpPr>
          <p:cNvPr id="3" name="Text Placeholder 2">
            <a:extLst>
              <a:ext uri="{FF2B5EF4-FFF2-40B4-BE49-F238E27FC236}">
                <a16:creationId xmlns:a16="http://schemas.microsoft.com/office/drawing/2014/main" id="{944EB9EC-D700-BCBD-2C93-92CB65957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5514D0-B261-2DBA-05C3-942839BDBA5F}"/>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5" name="Footer Placeholder 4">
            <a:extLst>
              <a:ext uri="{FF2B5EF4-FFF2-40B4-BE49-F238E27FC236}">
                <a16:creationId xmlns:a16="http://schemas.microsoft.com/office/drawing/2014/main" id="{2C07F970-3C6D-D49A-231A-B2FB7F3F8983}"/>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CFD0E345-9EAF-C6D8-62F2-1BA5B990F959}"/>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261630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389B-3C96-6C97-8423-72A0BC942F95}"/>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24F3D6B8-1569-B219-7DE1-61690EC26EF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Content Placeholder 3">
            <a:extLst>
              <a:ext uri="{FF2B5EF4-FFF2-40B4-BE49-F238E27FC236}">
                <a16:creationId xmlns:a16="http://schemas.microsoft.com/office/drawing/2014/main" id="{9E884107-8A03-BEF6-0F23-5D38BF3402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Date Placeholder 4">
            <a:extLst>
              <a:ext uri="{FF2B5EF4-FFF2-40B4-BE49-F238E27FC236}">
                <a16:creationId xmlns:a16="http://schemas.microsoft.com/office/drawing/2014/main" id="{0775B305-1579-006A-A9EB-9C3102734812}"/>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6" name="Footer Placeholder 5">
            <a:extLst>
              <a:ext uri="{FF2B5EF4-FFF2-40B4-BE49-F238E27FC236}">
                <a16:creationId xmlns:a16="http://schemas.microsoft.com/office/drawing/2014/main" id="{E0F8DB3D-16E9-6780-1FEB-EAA852C40C93}"/>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5CBE2747-FF97-BB17-3FC5-C4AC54B37472}"/>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29561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FC44-FE50-10DE-1C08-5D61981C6EEC}"/>
              </a:ext>
            </a:extLst>
          </p:cNvPr>
          <p:cNvSpPr>
            <a:spLocks noGrp="1"/>
          </p:cNvSpPr>
          <p:nvPr>
            <p:ph type="title"/>
          </p:nvPr>
        </p:nvSpPr>
        <p:spPr>
          <a:xfrm>
            <a:off x="839788" y="365125"/>
            <a:ext cx="10515600" cy="1325563"/>
          </a:xfrm>
        </p:spPr>
        <p:txBody>
          <a:bodyPr/>
          <a:lstStyle/>
          <a:p>
            <a:r>
              <a:rPr lang="en-GB"/>
              <a:t>Click to edit Master title style</a:t>
            </a:r>
            <a:endParaRPr lang="en-EE"/>
          </a:p>
        </p:txBody>
      </p:sp>
      <p:sp>
        <p:nvSpPr>
          <p:cNvPr id="3" name="Text Placeholder 2">
            <a:extLst>
              <a:ext uri="{FF2B5EF4-FFF2-40B4-BE49-F238E27FC236}">
                <a16:creationId xmlns:a16="http://schemas.microsoft.com/office/drawing/2014/main" id="{5620896D-DA86-0ACB-219D-B7C74EC3BD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AB33B8-5B6E-20CF-B59A-91ABECEA6A0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Text Placeholder 4">
            <a:extLst>
              <a:ext uri="{FF2B5EF4-FFF2-40B4-BE49-F238E27FC236}">
                <a16:creationId xmlns:a16="http://schemas.microsoft.com/office/drawing/2014/main" id="{718A9F43-7556-A7C8-FEB7-71E613BB06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001F05C-B527-088D-55CB-359B7B4C8E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7" name="Date Placeholder 6">
            <a:extLst>
              <a:ext uri="{FF2B5EF4-FFF2-40B4-BE49-F238E27FC236}">
                <a16:creationId xmlns:a16="http://schemas.microsoft.com/office/drawing/2014/main" id="{B05F540E-7DAB-7EF5-E76D-1D3C94DBAA9A}"/>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8" name="Footer Placeholder 7">
            <a:extLst>
              <a:ext uri="{FF2B5EF4-FFF2-40B4-BE49-F238E27FC236}">
                <a16:creationId xmlns:a16="http://schemas.microsoft.com/office/drawing/2014/main" id="{18D687E2-23AD-E539-DDEE-1CB8549F760E}"/>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F4808F8D-EA39-1103-9E93-FD1670DEDCFA}"/>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142876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2F7D-0300-DD1E-E537-7D023B3E2524}"/>
              </a:ext>
            </a:extLst>
          </p:cNvPr>
          <p:cNvSpPr>
            <a:spLocks noGrp="1"/>
          </p:cNvSpPr>
          <p:nvPr>
            <p:ph type="title"/>
          </p:nvPr>
        </p:nvSpPr>
        <p:spPr/>
        <p:txBody>
          <a:bodyPr/>
          <a:lstStyle/>
          <a:p>
            <a:r>
              <a:rPr lang="en-GB"/>
              <a:t>Click to edit Master title style</a:t>
            </a:r>
            <a:endParaRPr lang="en-EE"/>
          </a:p>
        </p:txBody>
      </p:sp>
      <p:sp>
        <p:nvSpPr>
          <p:cNvPr id="3" name="Date Placeholder 2">
            <a:extLst>
              <a:ext uri="{FF2B5EF4-FFF2-40B4-BE49-F238E27FC236}">
                <a16:creationId xmlns:a16="http://schemas.microsoft.com/office/drawing/2014/main" id="{F6DA620F-9EDB-854C-548F-BBF492F76256}"/>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4" name="Footer Placeholder 3">
            <a:extLst>
              <a:ext uri="{FF2B5EF4-FFF2-40B4-BE49-F238E27FC236}">
                <a16:creationId xmlns:a16="http://schemas.microsoft.com/office/drawing/2014/main" id="{0736E61D-4D90-9926-F63A-3AFE51EB2DE9}"/>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715F63B0-C347-7140-13A6-7ED6FB611FD6}"/>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372561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BB5B0-ACF0-7D7A-FDD1-344E1B89BC92}"/>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3" name="Footer Placeholder 2">
            <a:extLst>
              <a:ext uri="{FF2B5EF4-FFF2-40B4-BE49-F238E27FC236}">
                <a16:creationId xmlns:a16="http://schemas.microsoft.com/office/drawing/2014/main" id="{3250DAA9-9BA7-25D8-68A4-E5AB54F75773}"/>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2069B2AE-3527-9E5D-F508-88D23DC045F9}"/>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251391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5243-2286-90BE-4CCD-D68CE1338F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E"/>
          </a:p>
        </p:txBody>
      </p:sp>
      <p:sp>
        <p:nvSpPr>
          <p:cNvPr id="3" name="Content Placeholder 2">
            <a:extLst>
              <a:ext uri="{FF2B5EF4-FFF2-40B4-BE49-F238E27FC236}">
                <a16:creationId xmlns:a16="http://schemas.microsoft.com/office/drawing/2014/main" id="{D8A3F5C2-098A-B9AA-EB47-3DE855012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Text Placeholder 3">
            <a:extLst>
              <a:ext uri="{FF2B5EF4-FFF2-40B4-BE49-F238E27FC236}">
                <a16:creationId xmlns:a16="http://schemas.microsoft.com/office/drawing/2014/main" id="{5BD656A3-9A6C-5B7E-637F-917D66B58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CDBAB8-BE28-27BA-AB2B-4DBD39AB1DAA}"/>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6" name="Footer Placeholder 5">
            <a:extLst>
              <a:ext uri="{FF2B5EF4-FFF2-40B4-BE49-F238E27FC236}">
                <a16:creationId xmlns:a16="http://schemas.microsoft.com/office/drawing/2014/main" id="{FAAB83B3-F108-E17C-95A6-5F6CC7F4FA7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810EA70C-0991-D668-A9C4-450504DEACDE}"/>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419204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3AB0-C5F7-B593-055D-4C0D45DA89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E"/>
          </a:p>
        </p:txBody>
      </p:sp>
      <p:sp>
        <p:nvSpPr>
          <p:cNvPr id="3" name="Picture Placeholder 2">
            <a:extLst>
              <a:ext uri="{FF2B5EF4-FFF2-40B4-BE49-F238E27FC236}">
                <a16:creationId xmlns:a16="http://schemas.microsoft.com/office/drawing/2014/main" id="{531CAA4C-E685-A4E3-C384-CD887DC94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4" name="Text Placeholder 3">
            <a:extLst>
              <a:ext uri="{FF2B5EF4-FFF2-40B4-BE49-F238E27FC236}">
                <a16:creationId xmlns:a16="http://schemas.microsoft.com/office/drawing/2014/main" id="{3D40497D-D121-FDCF-6BD2-8BCFF1E50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7BA03E-D496-76AC-1F7C-083492CF71EA}"/>
              </a:ext>
            </a:extLst>
          </p:cNvPr>
          <p:cNvSpPr>
            <a:spLocks noGrp="1"/>
          </p:cNvSpPr>
          <p:nvPr>
            <p:ph type="dt" sz="half" idx="10"/>
          </p:nvPr>
        </p:nvSpPr>
        <p:spPr/>
        <p:txBody>
          <a:bodyPr/>
          <a:lstStyle/>
          <a:p>
            <a:fld id="{5731EB85-9290-F14A-BD55-CE59B3BF9AAB}" type="datetimeFigureOut">
              <a:rPr lang="en-EE" smtClean="0"/>
              <a:t>11.11.2025</a:t>
            </a:fld>
            <a:endParaRPr lang="en-EE"/>
          </a:p>
        </p:txBody>
      </p:sp>
      <p:sp>
        <p:nvSpPr>
          <p:cNvPr id="6" name="Footer Placeholder 5">
            <a:extLst>
              <a:ext uri="{FF2B5EF4-FFF2-40B4-BE49-F238E27FC236}">
                <a16:creationId xmlns:a16="http://schemas.microsoft.com/office/drawing/2014/main" id="{9415E767-698A-0B2B-A978-8EE9E3837E3A}"/>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E9032FD5-17B4-1524-188B-553E9517E6B1}"/>
              </a:ext>
            </a:extLst>
          </p:cNvPr>
          <p:cNvSpPr>
            <a:spLocks noGrp="1"/>
          </p:cNvSpPr>
          <p:nvPr>
            <p:ph type="sldNum" sz="quarter" idx="12"/>
          </p:nvPr>
        </p:nvSpPr>
        <p:spPr/>
        <p:txBody>
          <a:bodyPr/>
          <a:lstStyle/>
          <a:p>
            <a:fld id="{B9199D2A-45AE-7C4E-826A-3C055F34BF97}" type="slidenum">
              <a:rPr lang="en-EE" smtClean="0"/>
              <a:t>‹#›</a:t>
            </a:fld>
            <a:endParaRPr lang="en-EE"/>
          </a:p>
        </p:txBody>
      </p:sp>
    </p:spTree>
    <p:extLst>
      <p:ext uri="{BB962C8B-B14F-4D97-AF65-F5344CB8AC3E}">
        <p14:creationId xmlns:p14="http://schemas.microsoft.com/office/powerpoint/2010/main" val="165052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DF7D0-4B7A-42D5-7559-BB9FF4DF8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E"/>
          </a:p>
        </p:txBody>
      </p:sp>
      <p:sp>
        <p:nvSpPr>
          <p:cNvPr id="3" name="Text Placeholder 2">
            <a:extLst>
              <a:ext uri="{FF2B5EF4-FFF2-40B4-BE49-F238E27FC236}">
                <a16:creationId xmlns:a16="http://schemas.microsoft.com/office/drawing/2014/main" id="{1823A6BD-3F84-8E86-981B-B21293B5A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0D513EC7-F9B1-C704-34A9-FB389AADD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1EB85-9290-F14A-BD55-CE59B3BF9AAB}" type="datetimeFigureOut">
              <a:rPr lang="en-EE" smtClean="0"/>
              <a:t>11.11.2025</a:t>
            </a:fld>
            <a:endParaRPr lang="en-EE"/>
          </a:p>
        </p:txBody>
      </p:sp>
      <p:sp>
        <p:nvSpPr>
          <p:cNvPr id="5" name="Footer Placeholder 4">
            <a:extLst>
              <a:ext uri="{FF2B5EF4-FFF2-40B4-BE49-F238E27FC236}">
                <a16:creationId xmlns:a16="http://schemas.microsoft.com/office/drawing/2014/main" id="{34A61582-1619-7079-074A-3A7D8940D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0C5DCD4E-1511-4E7F-EDB3-2B791D96D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9D2A-45AE-7C4E-826A-3C055F34BF97}" type="slidenum">
              <a:rPr lang="en-EE" smtClean="0"/>
              <a:t>‹#›</a:t>
            </a:fld>
            <a:endParaRPr lang="en-EE"/>
          </a:p>
        </p:txBody>
      </p:sp>
    </p:spTree>
    <p:extLst>
      <p:ext uri="{BB962C8B-B14F-4D97-AF65-F5344CB8AC3E}">
        <p14:creationId xmlns:p14="http://schemas.microsoft.com/office/powerpoint/2010/main" val="29373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sv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6.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D9D2DC-F2FB-C0B3-9F32-A9F2233CC67B}"/>
              </a:ext>
            </a:extLst>
          </p:cNvPr>
          <p:cNvSpPr>
            <a:spLocks noGrp="1"/>
          </p:cNvSpPr>
          <p:nvPr>
            <p:ph type="body" sz="quarter" idx="10"/>
          </p:nvPr>
        </p:nvSpPr>
        <p:spPr>
          <a:xfrm>
            <a:off x="342900" y="4330228"/>
            <a:ext cx="5585458" cy="606425"/>
          </a:xfrm>
        </p:spPr>
        <p:txBody>
          <a:bodyPr>
            <a:noAutofit/>
          </a:bodyPr>
          <a:lstStyle/>
          <a:p>
            <a:pPr algn="ctr"/>
            <a:r>
              <a:rPr lang="en-EE" sz="2800"/>
              <a:t>Raul Eamets</a:t>
            </a:r>
          </a:p>
          <a:p>
            <a:pPr algn="ctr"/>
            <a:r>
              <a:rPr lang="en-EE" sz="2800"/>
              <a:t>Bigpank peaökonomist</a:t>
            </a:r>
          </a:p>
          <a:p>
            <a:pPr algn="ctr"/>
            <a:endParaRPr lang="lv-LV" sz="2800" dirty="0"/>
          </a:p>
        </p:txBody>
      </p:sp>
      <p:sp>
        <p:nvSpPr>
          <p:cNvPr id="6" name="Title 1">
            <a:extLst>
              <a:ext uri="{FF2B5EF4-FFF2-40B4-BE49-F238E27FC236}">
                <a16:creationId xmlns:a16="http://schemas.microsoft.com/office/drawing/2014/main" id="{A0302BDD-EAAA-EB8B-399B-BAA9D007F7F9}"/>
              </a:ext>
            </a:extLst>
          </p:cNvPr>
          <p:cNvSpPr>
            <a:spLocks noGrp="1"/>
          </p:cNvSpPr>
          <p:nvPr>
            <p:ph type="title"/>
          </p:nvPr>
        </p:nvSpPr>
        <p:spPr>
          <a:xfrm>
            <a:off x="520505" y="1203919"/>
            <a:ext cx="8764172" cy="1131631"/>
          </a:xfrm>
        </p:spPr>
        <p:txBody>
          <a:bodyPr>
            <a:noAutofit/>
          </a:bodyPr>
          <a:lstStyle/>
          <a:p>
            <a:pPr algn="ctr"/>
            <a:br>
              <a:rPr lang="en-EE" sz="4400" b="1" dirty="0"/>
            </a:br>
            <a:br>
              <a:rPr lang="en-EE" sz="4400" b="1" dirty="0"/>
            </a:br>
            <a:br>
              <a:rPr lang="en-EE" sz="4400" b="1" dirty="0"/>
            </a:br>
            <a:br>
              <a:rPr lang="en-EE" sz="4400" b="1" dirty="0"/>
            </a:br>
            <a:r>
              <a:rPr lang="en-GB" sz="4400" b="1" dirty="0"/>
              <a:t>Eesti </a:t>
            </a:r>
            <a:r>
              <a:rPr lang="en-GB" sz="4400" b="1" dirty="0" err="1"/>
              <a:t>majandus</a:t>
            </a:r>
            <a:r>
              <a:rPr lang="en-GB" sz="4400" b="1" dirty="0"/>
              <a:t> </a:t>
            </a:r>
            <a:r>
              <a:rPr lang="en-GB" sz="4400" b="1" dirty="0" err="1"/>
              <a:t>globaalsete</a:t>
            </a:r>
            <a:r>
              <a:rPr lang="en-GB" sz="4400" b="1" dirty="0"/>
              <a:t> </a:t>
            </a:r>
            <a:r>
              <a:rPr lang="en-GB" sz="4400" b="1" dirty="0" err="1"/>
              <a:t>tõmbetuulte</a:t>
            </a:r>
            <a:r>
              <a:rPr lang="en-GB" sz="4400" b="1" dirty="0"/>
              <a:t> </a:t>
            </a:r>
            <a:r>
              <a:rPr lang="en-GB" sz="4400" b="1" dirty="0" err="1"/>
              <a:t>käes</a:t>
            </a:r>
            <a:endParaRPr lang="en-EE" sz="4400" b="1" dirty="0"/>
          </a:p>
        </p:txBody>
      </p:sp>
      <p:sp>
        <p:nvSpPr>
          <p:cNvPr id="2" name="TextBox 1">
            <a:extLst>
              <a:ext uri="{FF2B5EF4-FFF2-40B4-BE49-F238E27FC236}">
                <a16:creationId xmlns:a16="http://schemas.microsoft.com/office/drawing/2014/main" id="{C59FD85B-936E-3189-C858-BD9A579AE632}"/>
              </a:ext>
            </a:extLst>
          </p:cNvPr>
          <p:cNvSpPr txBox="1"/>
          <p:nvPr/>
        </p:nvSpPr>
        <p:spPr>
          <a:xfrm>
            <a:off x="1" y="5876818"/>
            <a:ext cx="6477476" cy="584775"/>
          </a:xfrm>
          <a:prstGeom prst="rect">
            <a:avLst/>
          </a:prstGeom>
          <a:noFill/>
        </p:spPr>
        <p:txBody>
          <a:bodyPr wrap="square" rtlCol="0">
            <a:spAutoFit/>
          </a:bodyPr>
          <a:lstStyle/>
          <a:p>
            <a:pPr algn="ctr"/>
            <a:r>
              <a:rPr lang="en-GB" sz="1600" b="1" dirty="0" err="1"/>
              <a:t>Läänemaa</a:t>
            </a:r>
            <a:r>
              <a:rPr lang="en-GB" sz="1600" b="1" dirty="0"/>
              <a:t> </a:t>
            </a:r>
            <a:r>
              <a:rPr lang="en-GB" sz="1600" b="1" dirty="0" err="1"/>
              <a:t>ettevõtluskonverent</a:t>
            </a:r>
            <a:r>
              <a:rPr lang="en-GB" sz="1600" b="1" dirty="0"/>
              <a:t> „</a:t>
            </a:r>
            <a:r>
              <a:rPr lang="en-GB" sz="1600" b="1" dirty="0" err="1"/>
              <a:t>Uued</a:t>
            </a:r>
            <a:r>
              <a:rPr lang="en-GB" sz="1600" b="1" dirty="0"/>
              <a:t> </a:t>
            </a:r>
            <a:r>
              <a:rPr lang="en-GB" sz="1600" b="1" dirty="0" err="1"/>
              <a:t>ärimudelid</a:t>
            </a:r>
            <a:r>
              <a:rPr lang="en-GB" sz="1600" b="1" dirty="0"/>
              <a:t> </a:t>
            </a:r>
            <a:r>
              <a:rPr lang="en-GB" sz="1600" b="1" dirty="0" err="1"/>
              <a:t>uuenevas</a:t>
            </a:r>
            <a:r>
              <a:rPr lang="en-GB" sz="1600" b="1" dirty="0"/>
              <a:t> </a:t>
            </a:r>
            <a:r>
              <a:rPr lang="en-GB" sz="1600" b="1" dirty="0" err="1"/>
              <a:t>maailmas</a:t>
            </a:r>
            <a:r>
              <a:rPr lang="en-GB" sz="1600" b="1" dirty="0"/>
              <a:t>“</a:t>
            </a:r>
          </a:p>
          <a:p>
            <a:pPr algn="ctr"/>
            <a:r>
              <a:rPr lang="en-EE" sz="1600" dirty="0"/>
              <a:t>Haapsalu, 13.11.2025 </a:t>
            </a:r>
          </a:p>
        </p:txBody>
      </p:sp>
      <p:pic>
        <p:nvPicPr>
          <p:cNvPr id="10" name="Picture 2" descr="30,400+ Storm Lightning Sun Stock Photos, Pictures &amp; Royalty-Free Images -  iStock">
            <a:extLst>
              <a:ext uri="{FF2B5EF4-FFF2-40B4-BE49-F238E27FC236}">
                <a16:creationId xmlns:a16="http://schemas.microsoft.com/office/drawing/2014/main" id="{A4148A06-15B8-BE06-5D35-278013D7B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33" r="-4" b="729"/>
          <a:stretch>
            <a:fillRect/>
          </a:stretch>
        </p:blipFill>
        <p:spPr bwMode="auto">
          <a:xfrm>
            <a:off x="6477477" y="2937238"/>
            <a:ext cx="5157787" cy="3684588"/>
          </a:xfrm>
          <a:prstGeom prst="rect">
            <a:avLst/>
          </a:prstGeom>
          <a:solidFill>
            <a:srgbClr val="FFFFFF"/>
          </a:solidFill>
        </p:spPr>
      </p:pic>
    </p:spTree>
    <p:extLst>
      <p:ext uri="{BB962C8B-B14F-4D97-AF65-F5344CB8AC3E}">
        <p14:creationId xmlns:p14="http://schemas.microsoft.com/office/powerpoint/2010/main" val="23081541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A049C-8FA8-6B8B-7EE7-9C3C4A1186F0}"/>
              </a:ext>
            </a:extLst>
          </p:cNvPr>
          <p:cNvPicPr>
            <a:picLocks noChangeAspect="1"/>
          </p:cNvPicPr>
          <p:nvPr/>
        </p:nvPicPr>
        <p:blipFill>
          <a:blip r:embed="rId2"/>
          <a:stretch>
            <a:fillRect/>
          </a:stretch>
        </p:blipFill>
        <p:spPr>
          <a:xfrm>
            <a:off x="1311387" y="2350671"/>
            <a:ext cx="7772400" cy="4146565"/>
          </a:xfrm>
          <a:prstGeom prst="rect">
            <a:avLst/>
          </a:prstGeom>
        </p:spPr>
      </p:pic>
      <p:sp>
        <p:nvSpPr>
          <p:cNvPr id="4" name="TextBox 3">
            <a:extLst>
              <a:ext uri="{FF2B5EF4-FFF2-40B4-BE49-F238E27FC236}">
                <a16:creationId xmlns:a16="http://schemas.microsoft.com/office/drawing/2014/main" id="{A6A4BF60-C363-51B6-30CB-3855290F701C}"/>
              </a:ext>
            </a:extLst>
          </p:cNvPr>
          <p:cNvSpPr txBox="1"/>
          <p:nvPr/>
        </p:nvSpPr>
        <p:spPr>
          <a:xfrm>
            <a:off x="920674" y="904121"/>
            <a:ext cx="9605130" cy="1446550"/>
          </a:xfrm>
          <a:prstGeom prst="rect">
            <a:avLst/>
          </a:prstGeom>
          <a:noFill/>
        </p:spPr>
        <p:txBody>
          <a:bodyPr wrap="none" rtlCol="0">
            <a:spAutoFit/>
          </a:bodyPr>
          <a:lstStyle/>
          <a:p>
            <a:r>
              <a:rPr lang="en-EE" sz="4400" b="1"/>
              <a:t>Uued tehnoloogiad saavad tavaliselt </a:t>
            </a:r>
          </a:p>
          <a:p>
            <a:r>
              <a:rPr lang="en-EE" sz="4400" b="1"/>
              <a:t>alguse kosmosest</a:t>
            </a:r>
          </a:p>
        </p:txBody>
      </p:sp>
    </p:spTree>
    <p:extLst>
      <p:ext uri="{BB962C8B-B14F-4D97-AF65-F5344CB8AC3E}">
        <p14:creationId xmlns:p14="http://schemas.microsoft.com/office/powerpoint/2010/main" val="359664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70B2D-7FC9-6DF8-F4DA-0BC1F7F849BA}"/>
              </a:ext>
            </a:extLst>
          </p:cNvPr>
          <p:cNvPicPr>
            <a:picLocks noChangeAspect="1"/>
          </p:cNvPicPr>
          <p:nvPr/>
        </p:nvPicPr>
        <p:blipFill>
          <a:blip r:embed="rId2"/>
          <a:stretch>
            <a:fillRect/>
          </a:stretch>
        </p:blipFill>
        <p:spPr>
          <a:xfrm>
            <a:off x="722257" y="2139542"/>
            <a:ext cx="9120990" cy="4540044"/>
          </a:xfrm>
          <a:prstGeom prst="rect">
            <a:avLst/>
          </a:prstGeom>
        </p:spPr>
      </p:pic>
      <p:sp>
        <p:nvSpPr>
          <p:cNvPr id="4" name="TextBox 3">
            <a:extLst>
              <a:ext uri="{FF2B5EF4-FFF2-40B4-BE49-F238E27FC236}">
                <a16:creationId xmlns:a16="http://schemas.microsoft.com/office/drawing/2014/main" id="{36289048-6372-AEB6-F353-F272B819AF8F}"/>
              </a:ext>
            </a:extLst>
          </p:cNvPr>
          <p:cNvSpPr txBox="1"/>
          <p:nvPr/>
        </p:nvSpPr>
        <p:spPr>
          <a:xfrm>
            <a:off x="3410174" y="774551"/>
            <a:ext cx="5958170" cy="769441"/>
          </a:xfrm>
          <a:prstGeom prst="rect">
            <a:avLst/>
          </a:prstGeom>
          <a:noFill/>
        </p:spPr>
        <p:txBody>
          <a:bodyPr wrap="none" rtlCol="0">
            <a:spAutoFit/>
          </a:bodyPr>
          <a:lstStyle/>
          <a:p>
            <a:r>
              <a:rPr lang="en-EE" sz="4400" b="1"/>
              <a:t>… või kaitsetööstusest</a:t>
            </a:r>
          </a:p>
        </p:txBody>
      </p:sp>
    </p:spTree>
    <p:extLst>
      <p:ext uri="{BB962C8B-B14F-4D97-AF65-F5344CB8AC3E}">
        <p14:creationId xmlns:p14="http://schemas.microsoft.com/office/powerpoint/2010/main" val="36098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02E2F4-5016-0AAF-7162-7E5E49D9DE44}"/>
              </a:ext>
            </a:extLst>
          </p:cNvPr>
          <p:cNvPicPr>
            <a:picLocks noChangeAspect="1"/>
          </p:cNvPicPr>
          <p:nvPr/>
        </p:nvPicPr>
        <p:blipFill>
          <a:blip r:embed="rId2"/>
          <a:stretch>
            <a:fillRect/>
          </a:stretch>
        </p:blipFill>
        <p:spPr>
          <a:xfrm>
            <a:off x="796057" y="1603420"/>
            <a:ext cx="9627857" cy="5122607"/>
          </a:xfrm>
          <a:prstGeom prst="rect">
            <a:avLst/>
          </a:prstGeom>
        </p:spPr>
      </p:pic>
      <p:sp>
        <p:nvSpPr>
          <p:cNvPr id="2" name="TextBox 1">
            <a:extLst>
              <a:ext uri="{FF2B5EF4-FFF2-40B4-BE49-F238E27FC236}">
                <a16:creationId xmlns:a16="http://schemas.microsoft.com/office/drawing/2014/main" id="{D01F6413-56AF-6F22-C286-A5E29BDCD09C}"/>
              </a:ext>
            </a:extLst>
          </p:cNvPr>
          <p:cNvSpPr txBox="1"/>
          <p:nvPr/>
        </p:nvSpPr>
        <p:spPr>
          <a:xfrm>
            <a:off x="1838710" y="131973"/>
            <a:ext cx="9527480" cy="1446550"/>
          </a:xfrm>
          <a:prstGeom prst="rect">
            <a:avLst/>
          </a:prstGeom>
          <a:noFill/>
        </p:spPr>
        <p:txBody>
          <a:bodyPr wrap="none" rtlCol="0">
            <a:spAutoFit/>
          </a:bodyPr>
          <a:lstStyle/>
          <a:p>
            <a:r>
              <a:rPr lang="en-EE" sz="4400" b="1" dirty="0"/>
              <a:t>Uue tehnoloogia valdkondades Euroopa</a:t>
            </a:r>
          </a:p>
          <a:p>
            <a:r>
              <a:rPr lang="en-EE" sz="4400" b="1" dirty="0"/>
              <a:t> seis vilets</a:t>
            </a:r>
          </a:p>
        </p:txBody>
      </p:sp>
    </p:spTree>
    <p:extLst>
      <p:ext uri="{BB962C8B-B14F-4D97-AF65-F5344CB8AC3E}">
        <p14:creationId xmlns:p14="http://schemas.microsoft.com/office/powerpoint/2010/main" val="414039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2B2CD-FE4A-5B8B-E65B-76BB1DFBEE1A}"/>
              </a:ext>
            </a:extLst>
          </p:cNvPr>
          <p:cNvPicPr>
            <a:picLocks noChangeAspect="1"/>
          </p:cNvPicPr>
          <p:nvPr/>
        </p:nvPicPr>
        <p:blipFill>
          <a:blip r:embed="rId2"/>
          <a:stretch>
            <a:fillRect/>
          </a:stretch>
        </p:blipFill>
        <p:spPr>
          <a:xfrm>
            <a:off x="925056" y="1410632"/>
            <a:ext cx="10341888" cy="4934533"/>
          </a:xfrm>
          <a:prstGeom prst="rect">
            <a:avLst/>
          </a:prstGeom>
        </p:spPr>
      </p:pic>
      <p:sp>
        <p:nvSpPr>
          <p:cNvPr id="2" name="TextBox 1">
            <a:extLst>
              <a:ext uri="{FF2B5EF4-FFF2-40B4-BE49-F238E27FC236}">
                <a16:creationId xmlns:a16="http://schemas.microsoft.com/office/drawing/2014/main" id="{1665A455-CAC2-0384-1A77-6AF751A857B2}"/>
              </a:ext>
            </a:extLst>
          </p:cNvPr>
          <p:cNvSpPr txBox="1"/>
          <p:nvPr/>
        </p:nvSpPr>
        <p:spPr>
          <a:xfrm>
            <a:off x="2255782" y="0"/>
            <a:ext cx="9621990" cy="1446550"/>
          </a:xfrm>
          <a:prstGeom prst="rect">
            <a:avLst/>
          </a:prstGeom>
          <a:noFill/>
        </p:spPr>
        <p:txBody>
          <a:bodyPr wrap="square" rtlCol="0">
            <a:spAutoFit/>
          </a:bodyPr>
          <a:lstStyle/>
          <a:p>
            <a:r>
              <a:rPr lang="en-EE" sz="4400" b="1"/>
              <a:t>Rohelise tehnoloogia tootmises </a:t>
            </a:r>
          </a:p>
          <a:p>
            <a:r>
              <a:rPr lang="en-EE" sz="4400" b="1"/>
              <a:t>juhtroll selgelt Hiina käes</a:t>
            </a:r>
          </a:p>
        </p:txBody>
      </p:sp>
      <p:sp>
        <p:nvSpPr>
          <p:cNvPr id="5" name="TextBox 4">
            <a:extLst>
              <a:ext uri="{FF2B5EF4-FFF2-40B4-BE49-F238E27FC236}">
                <a16:creationId xmlns:a16="http://schemas.microsoft.com/office/drawing/2014/main" id="{874D5963-80A9-B47A-E398-D44676DEB312}"/>
              </a:ext>
            </a:extLst>
          </p:cNvPr>
          <p:cNvSpPr txBox="1"/>
          <p:nvPr/>
        </p:nvSpPr>
        <p:spPr>
          <a:xfrm>
            <a:off x="110815" y="2118377"/>
            <a:ext cx="2047923" cy="894732"/>
          </a:xfrm>
          <a:prstGeom prst="rect">
            <a:avLst/>
          </a:prstGeom>
          <a:noFill/>
        </p:spPr>
        <p:txBody>
          <a:bodyPr wrap="square">
            <a:spAutoFit/>
          </a:bodyPr>
          <a:lstStyle/>
          <a:p>
            <a:pPr>
              <a:lnSpc>
                <a:spcPct val="150000"/>
              </a:lnSpc>
            </a:pPr>
            <a:r>
              <a:rPr lang="en-GB" sz="1200" b="1"/>
              <a:t>Wafer</a:t>
            </a:r>
            <a:r>
              <a:rPr lang="en-GB" sz="1200"/>
              <a:t> – </a:t>
            </a:r>
            <a:r>
              <a:rPr lang="en-GB" sz="1200" err="1"/>
              <a:t>räniplaat</a:t>
            </a:r>
            <a:r>
              <a:rPr lang="en-GB" sz="1200"/>
              <a:t> </a:t>
            </a:r>
          </a:p>
          <a:p>
            <a:pPr>
              <a:lnSpc>
                <a:spcPct val="150000"/>
              </a:lnSpc>
            </a:pPr>
            <a:r>
              <a:rPr lang="en-GB" sz="1200" b="1"/>
              <a:t>Cell</a:t>
            </a:r>
            <a:r>
              <a:rPr lang="en-GB" sz="1200"/>
              <a:t> – </a:t>
            </a:r>
            <a:r>
              <a:rPr lang="en-GB" sz="1200" err="1"/>
              <a:t>päikesepatarei</a:t>
            </a:r>
            <a:r>
              <a:rPr lang="en-GB" sz="1200"/>
              <a:t> </a:t>
            </a:r>
            <a:r>
              <a:rPr lang="en-GB" sz="1200" b="1"/>
              <a:t>Module</a:t>
            </a:r>
            <a:r>
              <a:rPr lang="en-GB" sz="1200"/>
              <a:t> – </a:t>
            </a:r>
            <a:r>
              <a:rPr lang="en-GB" sz="1200" err="1"/>
              <a:t>paneel</a:t>
            </a:r>
            <a:r>
              <a:rPr lang="en-GB" sz="1200"/>
              <a:t> </a:t>
            </a:r>
            <a:r>
              <a:rPr lang="en-GB" sz="1200" err="1"/>
              <a:t>või</a:t>
            </a:r>
            <a:r>
              <a:rPr lang="en-GB" sz="1200"/>
              <a:t> </a:t>
            </a:r>
            <a:r>
              <a:rPr lang="en-GB" sz="1200" err="1"/>
              <a:t>moodul</a:t>
            </a:r>
            <a:endParaRPr lang="en-EE" sz="1200"/>
          </a:p>
        </p:txBody>
      </p:sp>
      <p:sp>
        <p:nvSpPr>
          <p:cNvPr id="7" name="TextBox 6">
            <a:extLst>
              <a:ext uri="{FF2B5EF4-FFF2-40B4-BE49-F238E27FC236}">
                <a16:creationId xmlns:a16="http://schemas.microsoft.com/office/drawing/2014/main" id="{9B9D57B7-60FA-5114-C014-A536AE705BDB}"/>
              </a:ext>
            </a:extLst>
          </p:cNvPr>
          <p:cNvSpPr txBox="1"/>
          <p:nvPr/>
        </p:nvSpPr>
        <p:spPr>
          <a:xfrm>
            <a:off x="8674164" y="3943886"/>
            <a:ext cx="3203608" cy="827855"/>
          </a:xfrm>
          <a:prstGeom prst="rect">
            <a:avLst/>
          </a:prstGeom>
          <a:noFill/>
        </p:spPr>
        <p:txBody>
          <a:bodyPr wrap="square">
            <a:spAutoFit/>
          </a:bodyPr>
          <a:lstStyle/>
          <a:p>
            <a:pPr>
              <a:lnSpc>
                <a:spcPct val="150000"/>
              </a:lnSpc>
            </a:pPr>
            <a:r>
              <a:rPr lang="en-GB" sz="1100" b="1"/>
              <a:t>Blade</a:t>
            </a:r>
            <a:r>
              <a:rPr lang="en-GB" sz="1100"/>
              <a:t> – </a:t>
            </a:r>
            <a:r>
              <a:rPr lang="en-GB" sz="1100" err="1"/>
              <a:t>laba</a:t>
            </a:r>
            <a:endParaRPr lang="en-GB" sz="1100"/>
          </a:p>
          <a:p>
            <a:pPr>
              <a:lnSpc>
                <a:spcPct val="150000"/>
              </a:lnSpc>
            </a:pPr>
            <a:r>
              <a:rPr lang="en-GB" sz="1100" b="1"/>
              <a:t>Nacelle</a:t>
            </a:r>
            <a:r>
              <a:rPr lang="en-GB" sz="1100"/>
              <a:t> – </a:t>
            </a:r>
            <a:r>
              <a:rPr lang="en-GB" sz="1100" err="1"/>
              <a:t>gondel</a:t>
            </a:r>
            <a:r>
              <a:rPr lang="en-GB" sz="1100"/>
              <a:t> (</a:t>
            </a:r>
            <a:r>
              <a:rPr lang="en-GB" sz="1100" err="1"/>
              <a:t>mootori</a:t>
            </a:r>
            <a:r>
              <a:rPr lang="en-GB" sz="1100"/>
              <a:t> </a:t>
            </a:r>
            <a:r>
              <a:rPr lang="en-GB" sz="1100" err="1"/>
              <a:t>ja</a:t>
            </a:r>
            <a:r>
              <a:rPr lang="en-GB" sz="1100"/>
              <a:t> </a:t>
            </a:r>
            <a:r>
              <a:rPr lang="en-GB" sz="1100" err="1"/>
              <a:t>generaatori</a:t>
            </a:r>
            <a:r>
              <a:rPr lang="en-GB" sz="1100"/>
              <a:t> </a:t>
            </a:r>
            <a:r>
              <a:rPr lang="en-GB" sz="1100" err="1"/>
              <a:t>ümbris</a:t>
            </a:r>
            <a:r>
              <a:rPr lang="en-GB" sz="1100"/>
              <a:t>)</a:t>
            </a:r>
          </a:p>
          <a:p>
            <a:pPr>
              <a:lnSpc>
                <a:spcPct val="150000"/>
              </a:lnSpc>
            </a:pPr>
            <a:r>
              <a:rPr lang="en-GB" sz="1100" b="1"/>
              <a:t>Tower</a:t>
            </a:r>
            <a:r>
              <a:rPr lang="en-GB" sz="1100"/>
              <a:t> – torn</a:t>
            </a:r>
            <a:endParaRPr lang="en-EE" sz="1100"/>
          </a:p>
        </p:txBody>
      </p:sp>
    </p:spTree>
    <p:extLst>
      <p:ext uri="{BB962C8B-B14F-4D97-AF65-F5344CB8AC3E}">
        <p14:creationId xmlns:p14="http://schemas.microsoft.com/office/powerpoint/2010/main" val="134468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C3A826-C908-D482-CF39-ABB76F766DA3}"/>
              </a:ext>
            </a:extLst>
          </p:cNvPr>
          <p:cNvPicPr>
            <a:picLocks noChangeAspect="1"/>
          </p:cNvPicPr>
          <p:nvPr/>
        </p:nvPicPr>
        <p:blipFill>
          <a:blip r:embed="rId2"/>
          <a:stretch>
            <a:fillRect/>
          </a:stretch>
        </p:blipFill>
        <p:spPr>
          <a:xfrm>
            <a:off x="1776768" y="1333428"/>
            <a:ext cx="8638463" cy="5306022"/>
          </a:xfrm>
          <a:prstGeom prst="rect">
            <a:avLst/>
          </a:prstGeom>
        </p:spPr>
      </p:pic>
      <p:sp>
        <p:nvSpPr>
          <p:cNvPr id="2" name="TextBox 1">
            <a:extLst>
              <a:ext uri="{FF2B5EF4-FFF2-40B4-BE49-F238E27FC236}">
                <a16:creationId xmlns:a16="http://schemas.microsoft.com/office/drawing/2014/main" id="{25D8E380-2C8C-0BAA-0448-E65AA14AE3CF}"/>
              </a:ext>
            </a:extLst>
          </p:cNvPr>
          <p:cNvSpPr txBox="1"/>
          <p:nvPr/>
        </p:nvSpPr>
        <p:spPr>
          <a:xfrm>
            <a:off x="1949603" y="-113122"/>
            <a:ext cx="10100993" cy="1446550"/>
          </a:xfrm>
          <a:prstGeom prst="rect">
            <a:avLst/>
          </a:prstGeom>
          <a:noFill/>
        </p:spPr>
        <p:txBody>
          <a:bodyPr wrap="square" rtlCol="0">
            <a:spAutoFit/>
          </a:bodyPr>
          <a:lstStyle/>
          <a:p>
            <a:r>
              <a:rPr lang="en-EE" sz="4400" b="1"/>
              <a:t>Vajalikud maavarad samuti Hiinas või neid töödeldakse seal</a:t>
            </a:r>
          </a:p>
        </p:txBody>
      </p:sp>
    </p:spTree>
    <p:extLst>
      <p:ext uri="{BB962C8B-B14F-4D97-AF65-F5344CB8AC3E}">
        <p14:creationId xmlns:p14="http://schemas.microsoft.com/office/powerpoint/2010/main" val="295773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FEFF3C-8296-E5F5-F2E8-76BA8D4B0600}"/>
              </a:ext>
            </a:extLst>
          </p:cNvPr>
          <p:cNvSpPr txBox="1"/>
          <p:nvPr/>
        </p:nvSpPr>
        <p:spPr>
          <a:xfrm>
            <a:off x="172037" y="901397"/>
            <a:ext cx="12156598" cy="754053"/>
          </a:xfrm>
          <a:prstGeom prst="rect">
            <a:avLst/>
          </a:prstGeom>
          <a:noFill/>
        </p:spPr>
        <p:txBody>
          <a:bodyPr wrap="none" rtlCol="0">
            <a:spAutoFit/>
          </a:bodyPr>
          <a:lstStyle/>
          <a:p>
            <a:r>
              <a:rPr lang="en-EE" sz="4300" b="1"/>
              <a:t>Trumpi võit U</a:t>
            </a:r>
            <a:r>
              <a:rPr lang="en-GB" sz="4300" b="1"/>
              <a:t>SA</a:t>
            </a:r>
            <a:r>
              <a:rPr lang="en-EE" sz="4300" b="1"/>
              <a:t> presidendivalimistel ja Euroopa</a:t>
            </a:r>
          </a:p>
        </p:txBody>
      </p:sp>
      <p:sp>
        <p:nvSpPr>
          <p:cNvPr id="7" name="TextBox 6">
            <a:extLst>
              <a:ext uri="{FF2B5EF4-FFF2-40B4-BE49-F238E27FC236}">
                <a16:creationId xmlns:a16="http://schemas.microsoft.com/office/drawing/2014/main" id="{CD4CA76F-9FE9-D370-0AEE-80FC072C8CEB}"/>
              </a:ext>
            </a:extLst>
          </p:cNvPr>
          <p:cNvSpPr txBox="1"/>
          <p:nvPr/>
        </p:nvSpPr>
        <p:spPr>
          <a:xfrm>
            <a:off x="273269" y="1655450"/>
            <a:ext cx="12055366" cy="5693866"/>
          </a:xfrm>
          <a:prstGeom prst="rect">
            <a:avLst/>
          </a:prstGeom>
          <a:noFill/>
        </p:spPr>
        <p:txBody>
          <a:bodyPr wrap="square" rtlCol="0">
            <a:spAutoFit/>
          </a:bodyPr>
          <a:lstStyle/>
          <a:p>
            <a:pPr marL="457200" indent="-457200">
              <a:buFont typeface="Arial" panose="020B0604020202020204" pitchFamily="34" charset="0"/>
              <a:buChar char="•"/>
            </a:pPr>
            <a:r>
              <a:rPr lang="et-EE" sz="2800" noProof="1"/>
              <a:t>USA vähendab fookust kliima teemadelt (laiemalt kogu kestlikkuse teemadelt) , kui Euroopa jätkab samas (ESG raporteerimine jne) vaimus, siis majanduslik lõhe USA ja Hiinaga ilmselt suureneb.</a:t>
            </a:r>
          </a:p>
          <a:p>
            <a:pPr marL="457200" indent="-457200">
              <a:buFont typeface="Arial" panose="020B0604020202020204" pitchFamily="34" charset="0"/>
              <a:buChar char="•"/>
            </a:pPr>
            <a:r>
              <a:rPr lang="et-EE" sz="2800" noProof="1"/>
              <a:t>Tollid tähendavad, et EL eksport USA-sse muutub kallimaks, sama ka USA impordiga Euroopasse. Valus löök EL ekportööridele, eriti Saksamaale</a:t>
            </a:r>
          </a:p>
          <a:p>
            <a:pPr marL="457200" indent="-457200">
              <a:buFont typeface="Arial" panose="020B0604020202020204" pitchFamily="34" charset="0"/>
              <a:buChar char="•"/>
            </a:pPr>
            <a:r>
              <a:rPr lang="et-EE" sz="2800" noProof="1"/>
              <a:t>Pikas perspektiivis tõrjuvad tollid Euroopa kallid kaubad USA turult välja ning osa välismaale viidud tootmisest tuuakse USA-sse tagasi. </a:t>
            </a:r>
          </a:p>
          <a:p>
            <a:pPr marL="457200" indent="-457200">
              <a:buFont typeface="Arial" panose="020B0604020202020204" pitchFamily="34" charset="0"/>
              <a:buChar char="•"/>
            </a:pPr>
            <a:r>
              <a:rPr lang="en-EE" sz="2800" dirty="0"/>
              <a:t>Trumpi tegevus on pannud EL riigid koordineeritumalt tegutsema kaitsetööstuse arendamisl. See võiks kaasa tuua ka majanduse elavnemise. Euroopa kaitsetööstuses oleks vaja struktuurset muutust. Täna  toodetakse vähe, kallist ja keerulist, oleks vaja palju lihtsat ja odavat.</a:t>
            </a:r>
          </a:p>
          <a:p>
            <a:pPr marL="457200" indent="-457200">
              <a:buFont typeface="Arial" panose="020B0604020202020204" pitchFamily="34" charset="0"/>
              <a:buChar char="•"/>
            </a:pPr>
            <a:endParaRPr lang="et-EE" sz="2800" noProof="1"/>
          </a:p>
          <a:p>
            <a:endParaRPr lang="en-EE" sz="2800" dirty="0"/>
          </a:p>
        </p:txBody>
      </p:sp>
    </p:spTree>
    <p:extLst>
      <p:ext uri="{BB962C8B-B14F-4D97-AF65-F5344CB8AC3E}">
        <p14:creationId xmlns:p14="http://schemas.microsoft.com/office/powerpoint/2010/main" val="976290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2BE64-C59B-C0EE-793F-988D2DDAF62E}"/>
              </a:ext>
            </a:extLst>
          </p:cNvPr>
          <p:cNvSpPr txBox="1"/>
          <p:nvPr/>
        </p:nvSpPr>
        <p:spPr>
          <a:xfrm>
            <a:off x="2375339" y="495266"/>
            <a:ext cx="8941871" cy="769441"/>
          </a:xfrm>
          <a:prstGeom prst="rect">
            <a:avLst/>
          </a:prstGeom>
          <a:noFill/>
        </p:spPr>
        <p:txBody>
          <a:bodyPr wrap="none" rtlCol="0">
            <a:spAutoFit/>
          </a:bodyPr>
          <a:lstStyle/>
          <a:p>
            <a:r>
              <a:rPr lang="en-EE" sz="4400" b="1"/>
              <a:t>Maailm liigub protektsionismi suunas</a:t>
            </a:r>
          </a:p>
        </p:txBody>
      </p:sp>
      <p:graphicFrame>
        <p:nvGraphicFramePr>
          <p:cNvPr id="4" name="Chart 3">
            <a:extLst>
              <a:ext uri="{FF2B5EF4-FFF2-40B4-BE49-F238E27FC236}">
                <a16:creationId xmlns:a16="http://schemas.microsoft.com/office/drawing/2014/main" id="{C19F6883-C8E0-DC0C-7EC8-879CC554F205}"/>
              </a:ext>
            </a:extLst>
          </p:cNvPr>
          <p:cNvGraphicFramePr>
            <a:graphicFrameLocks/>
          </p:cNvGraphicFramePr>
          <p:nvPr/>
        </p:nvGraphicFramePr>
        <p:xfrm>
          <a:off x="647700" y="1562100"/>
          <a:ext cx="10669510" cy="4800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786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273F76-FFEC-8A7A-039E-BDDB1D488A99}"/>
              </a:ext>
            </a:extLst>
          </p:cNvPr>
          <p:cNvSpPr>
            <a:spLocks noGrp="1"/>
          </p:cNvSpPr>
          <p:nvPr>
            <p:ph type="body" sz="quarter" idx="10"/>
          </p:nvPr>
        </p:nvSpPr>
        <p:spPr>
          <a:xfrm>
            <a:off x="230447" y="1210449"/>
            <a:ext cx="11479645" cy="5647551"/>
          </a:xfrm>
        </p:spPr>
        <p:txBody>
          <a:bodyPr>
            <a:normAutofit lnSpcReduction="10000"/>
          </a:bodyPr>
          <a:lstStyle/>
          <a:p>
            <a:r>
              <a:rPr lang="en-GB" dirty="0" err="1"/>
              <a:t>Maailma</a:t>
            </a:r>
            <a:r>
              <a:rPr lang="en-GB" dirty="0"/>
              <a:t> </a:t>
            </a:r>
            <a:r>
              <a:rPr lang="en-GB" dirty="0" err="1"/>
              <a:t>majandus</a:t>
            </a:r>
            <a:r>
              <a:rPr lang="en-GB" dirty="0"/>
              <a:t> on </a:t>
            </a:r>
            <a:r>
              <a:rPr lang="en-GB" dirty="0" err="1"/>
              <a:t>Trumpi</a:t>
            </a:r>
            <a:r>
              <a:rPr lang="en-GB" dirty="0"/>
              <a:t> </a:t>
            </a:r>
            <a:r>
              <a:rPr lang="en-GB" dirty="0" err="1"/>
              <a:t>tariifidega</a:t>
            </a:r>
            <a:r>
              <a:rPr lang="en-GB" dirty="0"/>
              <a:t> </a:t>
            </a:r>
            <a:r>
              <a:rPr lang="en-GB" dirty="0" err="1"/>
              <a:t>kohanenud</a:t>
            </a:r>
            <a:r>
              <a:rPr lang="en-GB" dirty="0"/>
              <a:t> </a:t>
            </a:r>
            <a:r>
              <a:rPr lang="en-GB" dirty="0" err="1"/>
              <a:t>paremini</a:t>
            </a:r>
            <a:r>
              <a:rPr lang="en-GB" dirty="0"/>
              <a:t> </a:t>
            </a:r>
            <a:r>
              <a:rPr lang="en-GB" dirty="0" err="1"/>
              <a:t>kui</a:t>
            </a:r>
            <a:r>
              <a:rPr lang="en-GB" dirty="0"/>
              <a:t> </a:t>
            </a:r>
            <a:r>
              <a:rPr lang="en-GB" dirty="0" err="1"/>
              <a:t>algselt</a:t>
            </a:r>
            <a:r>
              <a:rPr lang="en-GB" dirty="0"/>
              <a:t> </a:t>
            </a:r>
            <a:r>
              <a:rPr lang="en-GB" dirty="0" err="1"/>
              <a:t>kardeti</a:t>
            </a:r>
            <a:r>
              <a:rPr lang="en-GB" dirty="0"/>
              <a:t>, </a:t>
            </a:r>
            <a:r>
              <a:rPr lang="en-GB" dirty="0" err="1"/>
              <a:t>selle</a:t>
            </a:r>
            <a:r>
              <a:rPr lang="en-GB" dirty="0"/>
              <a:t> </a:t>
            </a:r>
            <a:r>
              <a:rPr lang="en-GB" dirty="0" err="1"/>
              <a:t>aasta</a:t>
            </a:r>
            <a:r>
              <a:rPr lang="en-GB" dirty="0"/>
              <a:t> </a:t>
            </a:r>
            <a:r>
              <a:rPr lang="en-GB" dirty="0" err="1"/>
              <a:t>prognoose</a:t>
            </a:r>
            <a:r>
              <a:rPr lang="en-GB" dirty="0"/>
              <a:t> </a:t>
            </a:r>
            <a:r>
              <a:rPr lang="en-GB" dirty="0" err="1"/>
              <a:t>korrigeeriti</a:t>
            </a:r>
            <a:r>
              <a:rPr lang="en-GB" dirty="0"/>
              <a:t> </a:t>
            </a:r>
            <a:r>
              <a:rPr lang="en-GB" dirty="0" err="1"/>
              <a:t>võrreldes</a:t>
            </a:r>
            <a:r>
              <a:rPr lang="en-GB" dirty="0"/>
              <a:t> </a:t>
            </a:r>
            <a:r>
              <a:rPr lang="en-GB" dirty="0" err="1"/>
              <a:t>kevadega</a:t>
            </a:r>
            <a:r>
              <a:rPr lang="en-GB" dirty="0"/>
              <a:t> </a:t>
            </a:r>
            <a:r>
              <a:rPr lang="en-GB" dirty="0" err="1"/>
              <a:t>tublisti</a:t>
            </a:r>
            <a:r>
              <a:rPr lang="en-GB" dirty="0"/>
              <a:t> </a:t>
            </a:r>
            <a:r>
              <a:rPr lang="en-GB" dirty="0" err="1"/>
              <a:t>ülespoole</a:t>
            </a:r>
            <a:r>
              <a:rPr lang="en-GB" dirty="0"/>
              <a:t>.</a:t>
            </a:r>
          </a:p>
          <a:p>
            <a:r>
              <a:rPr lang="en-GB" dirty="0" err="1"/>
              <a:t>Riskid</a:t>
            </a:r>
            <a:r>
              <a:rPr lang="en-GB" dirty="0"/>
              <a:t>:</a:t>
            </a:r>
          </a:p>
          <a:p>
            <a:pPr marL="342900" indent="-342900">
              <a:buFont typeface="Arial" panose="020B0604020202020204" pitchFamily="34" charset="0"/>
              <a:buChar char="•"/>
            </a:pPr>
            <a:r>
              <a:rPr lang="en-GB" dirty="0" err="1"/>
              <a:t>Tariifide</a:t>
            </a:r>
            <a:r>
              <a:rPr lang="en-GB" dirty="0"/>
              <a:t> </a:t>
            </a:r>
            <a:r>
              <a:rPr lang="en-GB" dirty="0" err="1"/>
              <a:t>mõju</a:t>
            </a:r>
            <a:r>
              <a:rPr lang="en-GB" dirty="0"/>
              <a:t> </a:t>
            </a:r>
            <a:r>
              <a:rPr lang="en-GB" dirty="0" err="1"/>
              <a:t>ei</a:t>
            </a:r>
            <a:r>
              <a:rPr lang="en-GB" dirty="0"/>
              <a:t> ole </a:t>
            </a:r>
            <a:r>
              <a:rPr lang="en-GB" dirty="0" err="1"/>
              <a:t>veel</a:t>
            </a:r>
            <a:r>
              <a:rPr lang="en-GB" dirty="0"/>
              <a:t> </a:t>
            </a:r>
            <a:r>
              <a:rPr lang="en-GB" dirty="0" err="1"/>
              <a:t>jõudnud</a:t>
            </a:r>
            <a:r>
              <a:rPr lang="en-GB" dirty="0"/>
              <a:t> </a:t>
            </a:r>
            <a:r>
              <a:rPr lang="en-GB" dirty="0" err="1"/>
              <a:t>lõpptarbijateni</a:t>
            </a:r>
            <a:endParaRPr lang="en-GB" dirty="0"/>
          </a:p>
          <a:p>
            <a:pPr marL="342900" indent="-342900">
              <a:buFont typeface="Arial" panose="020B0604020202020204" pitchFamily="34" charset="0"/>
              <a:buChar char="•"/>
            </a:pPr>
            <a:r>
              <a:rPr lang="en-GB" dirty="0"/>
              <a:t>AI </a:t>
            </a:r>
            <a:r>
              <a:rPr lang="en-GB" dirty="0" err="1"/>
              <a:t>buum</a:t>
            </a:r>
            <a:r>
              <a:rPr lang="en-GB" dirty="0"/>
              <a:t> </a:t>
            </a:r>
            <a:r>
              <a:rPr lang="en-GB" dirty="0" err="1"/>
              <a:t>võib</a:t>
            </a:r>
            <a:r>
              <a:rPr lang="en-GB" dirty="0"/>
              <a:t> </a:t>
            </a:r>
            <a:r>
              <a:rPr lang="en-GB" dirty="0" err="1"/>
              <a:t>börssidel</a:t>
            </a:r>
            <a:r>
              <a:rPr lang="en-GB" dirty="0"/>
              <a:t> </a:t>
            </a:r>
            <a:r>
              <a:rPr lang="en-GB" dirty="0" err="1"/>
              <a:t>viia</a:t>
            </a:r>
            <a:r>
              <a:rPr lang="en-GB" dirty="0"/>
              <a:t> </a:t>
            </a:r>
            <a:r>
              <a:rPr lang="en-GB" dirty="0" err="1"/>
              <a:t>järjeordse</a:t>
            </a:r>
            <a:r>
              <a:rPr lang="en-GB" dirty="0"/>
              <a:t> </a:t>
            </a:r>
            <a:r>
              <a:rPr lang="en-GB" dirty="0" err="1"/>
              <a:t>mullistumiseni</a:t>
            </a:r>
            <a:r>
              <a:rPr lang="en-GB" dirty="0"/>
              <a:t>, </a:t>
            </a:r>
            <a:r>
              <a:rPr lang="en-GB" dirty="0" err="1"/>
              <a:t>millele</a:t>
            </a:r>
            <a:r>
              <a:rPr lang="en-GB" dirty="0"/>
              <a:t> </a:t>
            </a:r>
            <a:r>
              <a:rPr lang="en-GB" dirty="0" err="1"/>
              <a:t>järgneb</a:t>
            </a:r>
            <a:r>
              <a:rPr lang="en-GB" dirty="0"/>
              <a:t> </a:t>
            </a:r>
            <a:r>
              <a:rPr lang="en-GB" dirty="0" err="1"/>
              <a:t>sügav</a:t>
            </a:r>
            <a:r>
              <a:rPr lang="en-GB" dirty="0"/>
              <a:t> </a:t>
            </a:r>
            <a:r>
              <a:rPr lang="en-GB" dirty="0" err="1"/>
              <a:t>korrektsioon</a:t>
            </a:r>
            <a:r>
              <a:rPr lang="en-GB" dirty="0"/>
              <a:t> (</a:t>
            </a:r>
            <a:r>
              <a:rPr lang="en-GB" dirty="0" err="1"/>
              <a:t>nii</a:t>
            </a:r>
            <a:r>
              <a:rPr lang="en-GB" dirty="0"/>
              <a:t> </a:t>
            </a:r>
            <a:r>
              <a:rPr lang="en-GB" dirty="0" err="1"/>
              <a:t>nagu</a:t>
            </a:r>
            <a:r>
              <a:rPr lang="en-GB" dirty="0"/>
              <a:t> </a:t>
            </a:r>
            <a:r>
              <a:rPr lang="en-GB" dirty="0" err="1"/>
              <a:t>juhtus</a:t>
            </a:r>
            <a:r>
              <a:rPr lang="en-GB" dirty="0"/>
              <a:t> </a:t>
            </a:r>
            <a:r>
              <a:rPr lang="en-GB" dirty="0" err="1"/>
              <a:t>dot.com</a:t>
            </a:r>
            <a:r>
              <a:rPr lang="en-GB" dirty="0"/>
              <a:t> </a:t>
            </a:r>
            <a:r>
              <a:rPr lang="en-GB" dirty="0" err="1"/>
              <a:t>buumiga</a:t>
            </a:r>
            <a:r>
              <a:rPr lang="en-GB" dirty="0"/>
              <a:t> </a:t>
            </a:r>
            <a:r>
              <a:rPr lang="en-GB" dirty="0" err="1"/>
              <a:t>üheksakümnendate</a:t>
            </a:r>
            <a:r>
              <a:rPr lang="en-GB" dirty="0"/>
              <a:t> </a:t>
            </a:r>
            <a:r>
              <a:rPr lang="en-GB" dirty="0" err="1"/>
              <a:t>lõpus</a:t>
            </a:r>
            <a:r>
              <a:rPr lang="en-GB" dirty="0"/>
              <a:t>)</a:t>
            </a:r>
          </a:p>
          <a:p>
            <a:pPr marL="342900" indent="-342900">
              <a:buFont typeface="Arial" panose="020B0604020202020204" pitchFamily="34" charset="0"/>
              <a:buChar char="•"/>
            </a:pPr>
            <a:r>
              <a:rPr lang="en-GB" dirty="0"/>
              <a:t>Hiina </a:t>
            </a:r>
            <a:r>
              <a:rPr lang="en-GB" dirty="0" err="1"/>
              <a:t>kasvu</a:t>
            </a:r>
            <a:r>
              <a:rPr lang="en-GB" dirty="0"/>
              <a:t> </a:t>
            </a:r>
            <a:r>
              <a:rPr lang="en-GB" dirty="0" err="1"/>
              <a:t>küsimärgid</a:t>
            </a:r>
            <a:r>
              <a:rPr lang="en-GB" dirty="0"/>
              <a:t>. </a:t>
            </a:r>
            <a:r>
              <a:rPr lang="en-GB" dirty="0" err="1"/>
              <a:t>Mastaapsed</a:t>
            </a:r>
            <a:r>
              <a:rPr lang="en-GB" dirty="0"/>
              <a:t> </a:t>
            </a:r>
            <a:r>
              <a:rPr lang="en-GB" dirty="0" err="1"/>
              <a:t>subsiidiumid</a:t>
            </a:r>
            <a:r>
              <a:rPr lang="en-GB" dirty="0"/>
              <a:t> </a:t>
            </a:r>
            <a:r>
              <a:rPr lang="en-GB" dirty="0" err="1"/>
              <a:t>paljudele</a:t>
            </a:r>
            <a:r>
              <a:rPr lang="en-GB" dirty="0"/>
              <a:t> </a:t>
            </a:r>
            <a:r>
              <a:rPr lang="en-GB" dirty="0" err="1"/>
              <a:t>sektoritele</a:t>
            </a:r>
            <a:r>
              <a:rPr lang="en-GB" dirty="0"/>
              <a:t> </a:t>
            </a:r>
            <a:r>
              <a:rPr lang="en-GB" dirty="0" err="1"/>
              <a:t>seavad</a:t>
            </a:r>
            <a:r>
              <a:rPr lang="en-GB" dirty="0"/>
              <a:t> </a:t>
            </a:r>
            <a:r>
              <a:rPr lang="en-GB" dirty="0" err="1"/>
              <a:t>küsimärgi</a:t>
            </a:r>
            <a:r>
              <a:rPr lang="en-GB" dirty="0"/>
              <a:t> </a:t>
            </a:r>
            <a:r>
              <a:rPr lang="en-GB" dirty="0" err="1"/>
              <a:t>alla</a:t>
            </a:r>
            <a:r>
              <a:rPr lang="en-GB" dirty="0"/>
              <a:t> </a:t>
            </a:r>
            <a:r>
              <a:rPr lang="en-GB" dirty="0" err="1"/>
              <a:t>nende</a:t>
            </a:r>
            <a:r>
              <a:rPr lang="en-GB" dirty="0"/>
              <a:t> </a:t>
            </a:r>
            <a:r>
              <a:rPr lang="en-GB" dirty="0" err="1"/>
              <a:t>sektorite</a:t>
            </a:r>
            <a:r>
              <a:rPr lang="en-GB" dirty="0"/>
              <a:t> </a:t>
            </a:r>
            <a:r>
              <a:rPr lang="en-GB" dirty="0" err="1"/>
              <a:t>jätkusuutlikkuse</a:t>
            </a:r>
            <a:r>
              <a:rPr lang="en-GB" dirty="0"/>
              <a:t>.</a:t>
            </a:r>
          </a:p>
          <a:p>
            <a:pPr marL="342900" indent="-342900">
              <a:buFont typeface="Arial" panose="020B0604020202020204" pitchFamily="34" charset="0"/>
              <a:buChar char="•"/>
            </a:pPr>
            <a:r>
              <a:rPr lang="en-GB" dirty="0" err="1"/>
              <a:t>Mitmetes</a:t>
            </a:r>
            <a:r>
              <a:rPr lang="en-GB" dirty="0"/>
              <a:t> </a:t>
            </a:r>
            <a:r>
              <a:rPr lang="en-GB" dirty="0" err="1"/>
              <a:t>riikides</a:t>
            </a:r>
            <a:r>
              <a:rPr lang="en-GB" dirty="0"/>
              <a:t> on </a:t>
            </a:r>
            <a:r>
              <a:rPr lang="en-GB" dirty="0" err="1"/>
              <a:t>võlakoormus</a:t>
            </a:r>
            <a:r>
              <a:rPr lang="en-GB" dirty="0"/>
              <a:t> </a:t>
            </a:r>
            <a:r>
              <a:rPr lang="en-GB" dirty="0" err="1"/>
              <a:t>kasvanud</a:t>
            </a:r>
            <a:r>
              <a:rPr lang="en-GB" dirty="0"/>
              <a:t> </a:t>
            </a:r>
            <a:r>
              <a:rPr lang="en-GB" dirty="0" err="1"/>
              <a:t>kriitilise</a:t>
            </a:r>
            <a:r>
              <a:rPr lang="en-GB" dirty="0"/>
              <a:t> </a:t>
            </a:r>
            <a:r>
              <a:rPr lang="en-GB" dirty="0" err="1"/>
              <a:t>piirini</a:t>
            </a:r>
            <a:r>
              <a:rPr lang="en-GB" dirty="0"/>
              <a:t>, </a:t>
            </a:r>
            <a:r>
              <a:rPr lang="en-GB" dirty="0" err="1"/>
              <a:t>kui</a:t>
            </a:r>
            <a:r>
              <a:rPr lang="en-GB" dirty="0"/>
              <a:t> </a:t>
            </a:r>
            <a:r>
              <a:rPr lang="en-GB" dirty="0" err="1"/>
              <a:t>jätkusuutlik</a:t>
            </a:r>
            <a:r>
              <a:rPr lang="en-GB" dirty="0"/>
              <a:t> see on? </a:t>
            </a:r>
            <a:r>
              <a:rPr lang="en-GB" dirty="0" err="1"/>
              <a:t>Näide</a:t>
            </a:r>
            <a:r>
              <a:rPr lang="en-GB" dirty="0"/>
              <a:t>: </a:t>
            </a:r>
            <a:r>
              <a:rPr lang="en-GB" dirty="0" err="1"/>
              <a:t>poliitiline</a:t>
            </a:r>
            <a:r>
              <a:rPr lang="en-GB" dirty="0"/>
              <a:t> </a:t>
            </a:r>
            <a:r>
              <a:rPr lang="en-GB" dirty="0" err="1"/>
              <a:t>tõmblemine</a:t>
            </a:r>
            <a:r>
              <a:rPr lang="en-GB" dirty="0"/>
              <a:t> </a:t>
            </a:r>
            <a:r>
              <a:rPr lang="en-GB" dirty="0" err="1"/>
              <a:t>Prantsusmaal</a:t>
            </a:r>
            <a:r>
              <a:rPr lang="en-GB" dirty="0"/>
              <a:t>.</a:t>
            </a:r>
          </a:p>
          <a:p>
            <a:r>
              <a:rPr lang="en-GB" dirty="0" err="1"/>
              <a:t>Teisalt</a:t>
            </a:r>
            <a:r>
              <a:rPr lang="en-GB" dirty="0"/>
              <a:t>, </a:t>
            </a:r>
            <a:r>
              <a:rPr lang="en-GB" dirty="0" err="1"/>
              <a:t>kui</a:t>
            </a:r>
            <a:r>
              <a:rPr lang="en-GB" dirty="0"/>
              <a:t> </a:t>
            </a:r>
            <a:r>
              <a:rPr lang="en-GB" dirty="0" err="1"/>
              <a:t>õnnestub</a:t>
            </a:r>
            <a:r>
              <a:rPr lang="en-GB" dirty="0"/>
              <a:t> </a:t>
            </a:r>
            <a:r>
              <a:rPr lang="en-GB" dirty="0" err="1"/>
              <a:t>vähendada</a:t>
            </a:r>
            <a:r>
              <a:rPr lang="en-GB" dirty="0"/>
              <a:t> </a:t>
            </a:r>
            <a:r>
              <a:rPr lang="en-GB" dirty="0" err="1"/>
              <a:t>ebakindlust</a:t>
            </a:r>
            <a:r>
              <a:rPr lang="en-GB" dirty="0"/>
              <a:t> </a:t>
            </a:r>
            <a:r>
              <a:rPr lang="en-GB" dirty="0" err="1"/>
              <a:t>ja</a:t>
            </a:r>
            <a:r>
              <a:rPr lang="en-GB" dirty="0"/>
              <a:t> </a:t>
            </a:r>
            <a:r>
              <a:rPr lang="en-GB" dirty="0" err="1"/>
              <a:t>määramatust</a:t>
            </a:r>
            <a:r>
              <a:rPr lang="en-GB" dirty="0"/>
              <a:t> (</a:t>
            </a:r>
            <a:r>
              <a:rPr lang="en-GB" dirty="0" err="1"/>
              <a:t>konfliktid</a:t>
            </a:r>
            <a:r>
              <a:rPr lang="en-GB" dirty="0"/>
              <a:t> </a:t>
            </a:r>
            <a:r>
              <a:rPr lang="en-GB" dirty="0" err="1"/>
              <a:t>saavad</a:t>
            </a:r>
            <a:r>
              <a:rPr lang="en-GB" dirty="0"/>
              <a:t> </a:t>
            </a:r>
            <a:r>
              <a:rPr lang="en-GB" dirty="0" err="1"/>
              <a:t>mingi</a:t>
            </a:r>
            <a:r>
              <a:rPr lang="en-GB" dirty="0"/>
              <a:t> </a:t>
            </a:r>
            <a:r>
              <a:rPr lang="en-GB" dirty="0" err="1"/>
              <a:t>lahenduse</a:t>
            </a:r>
            <a:r>
              <a:rPr lang="en-GB" dirty="0"/>
              <a:t>) on </a:t>
            </a:r>
            <a:r>
              <a:rPr lang="en-GB" dirty="0" err="1"/>
              <a:t>globaalne</a:t>
            </a:r>
            <a:r>
              <a:rPr lang="en-GB" dirty="0"/>
              <a:t> </a:t>
            </a:r>
            <a:r>
              <a:rPr lang="en-GB" dirty="0" err="1"/>
              <a:t>kasv</a:t>
            </a:r>
            <a:r>
              <a:rPr lang="en-GB" dirty="0"/>
              <a:t> </a:t>
            </a:r>
            <a:r>
              <a:rPr lang="en-GB" dirty="0" err="1"/>
              <a:t>prognoositust</a:t>
            </a:r>
            <a:r>
              <a:rPr lang="en-GB" dirty="0"/>
              <a:t> </a:t>
            </a:r>
            <a:r>
              <a:rPr lang="en-GB" dirty="0" err="1"/>
              <a:t>kiirem</a:t>
            </a:r>
            <a:r>
              <a:rPr lang="en-GB" dirty="0"/>
              <a:t> - </a:t>
            </a:r>
            <a:r>
              <a:rPr lang="en-GB" dirty="0" err="1"/>
              <a:t>ebakindluse</a:t>
            </a:r>
            <a:r>
              <a:rPr lang="en-GB" dirty="0"/>
              <a:t> </a:t>
            </a:r>
            <a:r>
              <a:rPr lang="en-GB" dirty="0" err="1"/>
              <a:t>vähenemine</a:t>
            </a:r>
            <a:r>
              <a:rPr lang="en-GB" dirty="0"/>
              <a:t> +0,4%, </a:t>
            </a:r>
            <a:r>
              <a:rPr lang="en-GB" dirty="0" err="1"/>
              <a:t>tariifide</a:t>
            </a:r>
            <a:r>
              <a:rPr lang="en-GB" dirty="0"/>
              <a:t> </a:t>
            </a:r>
            <a:r>
              <a:rPr lang="en-GB" dirty="0" err="1"/>
              <a:t>vähendamine</a:t>
            </a:r>
            <a:r>
              <a:rPr lang="en-GB" dirty="0"/>
              <a:t> +0,3%, AI </a:t>
            </a:r>
            <a:r>
              <a:rPr lang="en-GB" dirty="0" err="1"/>
              <a:t>positiivne</a:t>
            </a:r>
            <a:r>
              <a:rPr lang="en-GB" dirty="0"/>
              <a:t> </a:t>
            </a:r>
            <a:r>
              <a:rPr lang="en-GB" dirty="0" err="1"/>
              <a:t>mõju</a:t>
            </a:r>
            <a:r>
              <a:rPr lang="en-GB" dirty="0"/>
              <a:t> </a:t>
            </a:r>
            <a:r>
              <a:rPr lang="en-GB" dirty="0" err="1"/>
              <a:t>tootlikkusele</a:t>
            </a:r>
            <a:r>
              <a:rPr lang="en-GB" dirty="0"/>
              <a:t> +0,4%</a:t>
            </a:r>
          </a:p>
          <a:p>
            <a:endParaRPr lang="en-GB" dirty="0"/>
          </a:p>
        </p:txBody>
      </p:sp>
      <p:sp>
        <p:nvSpPr>
          <p:cNvPr id="3" name="TextBox 2">
            <a:extLst>
              <a:ext uri="{FF2B5EF4-FFF2-40B4-BE49-F238E27FC236}">
                <a16:creationId xmlns:a16="http://schemas.microsoft.com/office/drawing/2014/main" id="{5547B725-3979-B67A-820A-083894FF4A4B}"/>
              </a:ext>
            </a:extLst>
          </p:cNvPr>
          <p:cNvSpPr txBox="1"/>
          <p:nvPr/>
        </p:nvSpPr>
        <p:spPr>
          <a:xfrm>
            <a:off x="2672598" y="369330"/>
            <a:ext cx="5604355" cy="769441"/>
          </a:xfrm>
          <a:prstGeom prst="rect">
            <a:avLst/>
          </a:prstGeom>
          <a:noFill/>
        </p:spPr>
        <p:txBody>
          <a:bodyPr wrap="none" rtlCol="0">
            <a:spAutoFit/>
          </a:bodyPr>
          <a:lstStyle/>
          <a:p>
            <a:r>
              <a:rPr lang="en-EE" sz="4400" b="1" dirty="0"/>
              <a:t>Tänane globaalne taust</a:t>
            </a:r>
          </a:p>
        </p:txBody>
      </p:sp>
    </p:spTree>
    <p:extLst>
      <p:ext uri="{BB962C8B-B14F-4D97-AF65-F5344CB8AC3E}">
        <p14:creationId xmlns:p14="http://schemas.microsoft.com/office/powerpoint/2010/main" val="43258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4835F-19AC-B077-123D-11913826CA4D}"/>
              </a:ext>
            </a:extLst>
          </p:cNvPr>
          <p:cNvPicPr>
            <a:picLocks noChangeAspect="1"/>
          </p:cNvPicPr>
          <p:nvPr/>
        </p:nvPicPr>
        <p:blipFill>
          <a:blip r:embed="rId2"/>
          <a:stretch>
            <a:fillRect/>
          </a:stretch>
        </p:blipFill>
        <p:spPr>
          <a:xfrm>
            <a:off x="1816272" y="-11430"/>
            <a:ext cx="4558553" cy="6858000"/>
          </a:xfrm>
          <a:prstGeom prst="rect">
            <a:avLst/>
          </a:prstGeom>
        </p:spPr>
      </p:pic>
      <p:pic>
        <p:nvPicPr>
          <p:cNvPr id="6" name="Picture 5">
            <a:extLst>
              <a:ext uri="{FF2B5EF4-FFF2-40B4-BE49-F238E27FC236}">
                <a16:creationId xmlns:a16="http://schemas.microsoft.com/office/drawing/2014/main" id="{064464FC-EABB-EA5D-27BF-83F7EDB9EBA0}"/>
              </a:ext>
            </a:extLst>
          </p:cNvPr>
          <p:cNvPicPr>
            <a:picLocks noChangeAspect="1"/>
          </p:cNvPicPr>
          <p:nvPr/>
        </p:nvPicPr>
        <p:blipFill>
          <a:blip r:embed="rId3"/>
          <a:stretch>
            <a:fillRect/>
          </a:stretch>
        </p:blipFill>
        <p:spPr>
          <a:xfrm>
            <a:off x="6198870" y="11430"/>
            <a:ext cx="6081623" cy="6858000"/>
          </a:xfrm>
          <a:prstGeom prst="rect">
            <a:avLst/>
          </a:prstGeom>
        </p:spPr>
      </p:pic>
    </p:spTree>
    <p:extLst>
      <p:ext uri="{BB962C8B-B14F-4D97-AF65-F5344CB8AC3E}">
        <p14:creationId xmlns:p14="http://schemas.microsoft.com/office/powerpoint/2010/main" val="999983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78DB-4CB2-AFCE-C14A-07583E03CFE0}"/>
              </a:ext>
            </a:extLst>
          </p:cNvPr>
          <p:cNvSpPr>
            <a:spLocks noGrp="1"/>
          </p:cNvSpPr>
          <p:nvPr>
            <p:ph type="title"/>
          </p:nvPr>
        </p:nvSpPr>
        <p:spPr/>
        <p:txBody>
          <a:bodyPr/>
          <a:lstStyle/>
          <a:p>
            <a:r>
              <a:rPr lang="en-EE" b="1" dirty="0"/>
              <a:t>Globaalne vaade: SKP kasv 2025 ja 2026</a:t>
            </a:r>
          </a:p>
        </p:txBody>
      </p:sp>
      <p:graphicFrame>
        <p:nvGraphicFramePr>
          <p:cNvPr id="3" name="Table 2">
            <a:extLst>
              <a:ext uri="{FF2B5EF4-FFF2-40B4-BE49-F238E27FC236}">
                <a16:creationId xmlns:a16="http://schemas.microsoft.com/office/drawing/2014/main" id="{4ABE6918-9C59-EF7F-5062-A3BDF8BC22C1}"/>
              </a:ext>
            </a:extLst>
          </p:cNvPr>
          <p:cNvGraphicFramePr>
            <a:graphicFrameLocks noGrp="1"/>
          </p:cNvGraphicFramePr>
          <p:nvPr/>
        </p:nvGraphicFramePr>
        <p:xfrm>
          <a:off x="750101" y="1560979"/>
          <a:ext cx="9911803" cy="4053016"/>
        </p:xfrm>
        <a:graphic>
          <a:graphicData uri="http://schemas.openxmlformats.org/drawingml/2006/table">
            <a:tbl>
              <a:tblPr firstRow="1" firstCol="1" bandRow="1">
                <a:tableStyleId>{5C22544A-7EE6-4342-B048-85BDC9FD1C3A}</a:tableStyleId>
              </a:tblPr>
              <a:tblGrid>
                <a:gridCol w="2629102">
                  <a:extLst>
                    <a:ext uri="{9D8B030D-6E8A-4147-A177-3AD203B41FA5}">
                      <a16:colId xmlns:a16="http://schemas.microsoft.com/office/drawing/2014/main" val="2976992226"/>
                    </a:ext>
                  </a:extLst>
                </a:gridCol>
                <a:gridCol w="1148906">
                  <a:extLst>
                    <a:ext uri="{9D8B030D-6E8A-4147-A177-3AD203B41FA5}">
                      <a16:colId xmlns:a16="http://schemas.microsoft.com/office/drawing/2014/main" val="4288343479"/>
                    </a:ext>
                  </a:extLst>
                </a:gridCol>
                <a:gridCol w="620751">
                  <a:extLst>
                    <a:ext uri="{9D8B030D-6E8A-4147-A177-3AD203B41FA5}">
                      <a16:colId xmlns:a16="http://schemas.microsoft.com/office/drawing/2014/main" val="1920360867"/>
                    </a:ext>
                  </a:extLst>
                </a:gridCol>
                <a:gridCol w="1264040">
                  <a:extLst>
                    <a:ext uri="{9D8B030D-6E8A-4147-A177-3AD203B41FA5}">
                      <a16:colId xmlns:a16="http://schemas.microsoft.com/office/drawing/2014/main" val="1727828294"/>
                    </a:ext>
                  </a:extLst>
                </a:gridCol>
                <a:gridCol w="1462023">
                  <a:extLst>
                    <a:ext uri="{9D8B030D-6E8A-4147-A177-3AD203B41FA5}">
                      <a16:colId xmlns:a16="http://schemas.microsoft.com/office/drawing/2014/main" val="814867774"/>
                    </a:ext>
                  </a:extLst>
                </a:gridCol>
                <a:gridCol w="1218353">
                  <a:extLst>
                    <a:ext uri="{9D8B030D-6E8A-4147-A177-3AD203B41FA5}">
                      <a16:colId xmlns:a16="http://schemas.microsoft.com/office/drawing/2014/main" val="1057882796"/>
                    </a:ext>
                  </a:extLst>
                </a:gridCol>
                <a:gridCol w="1568628">
                  <a:extLst>
                    <a:ext uri="{9D8B030D-6E8A-4147-A177-3AD203B41FA5}">
                      <a16:colId xmlns:a16="http://schemas.microsoft.com/office/drawing/2014/main" val="1281101689"/>
                    </a:ext>
                  </a:extLst>
                </a:gridCol>
              </a:tblGrid>
              <a:tr h="324855">
                <a:tc>
                  <a:txBody>
                    <a:bodyPr/>
                    <a:lstStyle/>
                    <a:p>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gridSpan="3">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2025</a:t>
                      </a:r>
                    </a:p>
                  </a:txBody>
                  <a:tcPr marL="68580" marR="68580" marT="0" marB="0"/>
                </a:tc>
                <a:tc hMerge="1">
                  <a:txBody>
                    <a:bodyPr/>
                    <a:lstStyle/>
                    <a:p>
                      <a:pPr algn="ct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hMerge="1">
                  <a:txBody>
                    <a:bodyPr/>
                    <a:lstStyle/>
                    <a:p>
                      <a:pPr algn="ct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gridSpan="3">
                  <a:txBody>
                    <a:bodyPr/>
                    <a:lstStyle/>
                    <a:p>
                      <a:pPr algn="ctr"/>
                      <a:r>
                        <a:rPr lang="en-EE" sz="2400" kern="100" dirty="0">
                          <a:effectLst/>
                          <a:latin typeface="Aptos" panose="020B0004020202020204" pitchFamily="34" charset="0"/>
                          <a:ea typeface="Aptos" panose="020B0004020202020204" pitchFamily="34" charset="0"/>
                          <a:cs typeface="Times New Roman" panose="02020603050405020304" pitchFamily="18" charset="0"/>
                        </a:rPr>
                        <a:t>2026</a:t>
                      </a:r>
                    </a:p>
                  </a:txBody>
                  <a:tcPr marL="68580" marR="68580" marT="0" marB="0"/>
                </a:tc>
                <a:tc hMerge="1">
                  <a:txBody>
                    <a:bodyPr/>
                    <a:lstStyle/>
                    <a:p>
                      <a:pPr algn="ct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pPr algn="ct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318308"/>
                  </a:ext>
                </a:extLst>
              </a:tr>
              <a:tr h="324855">
                <a:tc>
                  <a:txBody>
                    <a:bodyPr/>
                    <a:lstStyle/>
                    <a:p>
                      <a:r>
                        <a:rPr lang="et-EE" sz="2400" kern="0">
                          <a:effectLst/>
                        </a:rPr>
                        <a:t> </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ctr"/>
                      <a:r>
                        <a:rPr lang="et-EE" sz="2400" kern="0">
                          <a:effectLst/>
                        </a:rPr>
                        <a:t>OECD</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IMF</a:t>
                      </a:r>
                    </a:p>
                  </a:txBody>
                  <a:tcPr marL="68580" marR="68580" marT="0" marB="0" anchor="b"/>
                </a:tc>
                <a:tc>
                  <a:txBody>
                    <a:bodyPr/>
                    <a:lstStyle/>
                    <a:p>
                      <a:pPr algn="ctr"/>
                      <a:r>
                        <a:rPr lang="et-EE" sz="2400" kern="0">
                          <a:effectLst/>
                        </a:rPr>
                        <a:t>EC</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dirty="0">
                          <a:effectLst/>
                          <a:latin typeface="Aptos" panose="020B0004020202020204" pitchFamily="34" charset="0"/>
                          <a:ea typeface="Aptos" panose="020B0004020202020204" pitchFamily="34" charset="0"/>
                          <a:cs typeface="Times New Roman" panose="02020603050405020304" pitchFamily="18" charset="0"/>
                        </a:rPr>
                        <a:t>OECD</a:t>
                      </a: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IMF</a:t>
                      </a: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ECB</a:t>
                      </a:r>
                    </a:p>
                  </a:txBody>
                  <a:tcPr marL="68580" marR="68580" marT="0" marB="0"/>
                </a:tc>
                <a:extLst>
                  <a:ext uri="{0D108BD9-81ED-4DB2-BD59-A6C34878D82A}">
                    <a16:rowId xmlns:a16="http://schemas.microsoft.com/office/drawing/2014/main" val="2973758395"/>
                  </a:ext>
                </a:extLst>
              </a:tr>
              <a:tr h="415187">
                <a:tc>
                  <a:txBody>
                    <a:bodyPr/>
                    <a:lstStyle/>
                    <a:p>
                      <a:r>
                        <a:rPr lang="et-EE" sz="2400" kern="0" dirty="0">
                          <a:effectLst/>
                        </a:rPr>
                        <a:t>Maailm</a:t>
                      </a: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ctr"/>
                      <a:r>
                        <a:rPr lang="et-EE" sz="2400" kern="0">
                          <a:effectLst/>
                        </a:rPr>
                        <a:t>2,9</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3,2</a:t>
                      </a:r>
                    </a:p>
                  </a:txBody>
                  <a:tcPr marL="68580" marR="68580" marT="0" marB="0" anchor="b"/>
                </a:tc>
                <a:tc>
                  <a:txBody>
                    <a:bodyPr/>
                    <a:lstStyle/>
                    <a:p>
                      <a:pPr algn="ctr"/>
                      <a:r>
                        <a:rPr lang="et-EE" sz="2400" kern="0">
                          <a:effectLst/>
                        </a:rPr>
                        <a:t>2,9</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2,9</a:t>
                      </a: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3,1</a:t>
                      </a:r>
                    </a:p>
                  </a:txBody>
                  <a:tcPr marL="68580" marR="68580" marT="0" marB="0"/>
                </a:tc>
                <a:tc>
                  <a:txBody>
                    <a:bodyPr/>
                    <a:lstStyle/>
                    <a:p>
                      <a:pPr algn="ct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5177162"/>
                  </a:ext>
                </a:extLst>
              </a:tr>
              <a:tr h="415187">
                <a:tc>
                  <a:txBody>
                    <a:bodyPr/>
                    <a:lstStyle/>
                    <a:p>
                      <a:r>
                        <a:rPr lang="et-EE" sz="2400" kern="0">
                          <a:effectLst/>
                        </a:rPr>
                        <a:t>USA</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ctr"/>
                      <a:r>
                        <a:rPr lang="et-EE" sz="2400" kern="0">
                          <a:effectLst/>
                        </a:rPr>
                        <a:t>1,6</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2,0</a:t>
                      </a:r>
                    </a:p>
                  </a:txBody>
                  <a:tcPr marL="68580" marR="68580" marT="0" marB="0" anchor="b"/>
                </a:tc>
                <a:tc>
                  <a:txBody>
                    <a:bodyPr/>
                    <a:lstStyle/>
                    <a:p>
                      <a:pPr algn="ctr"/>
                      <a:r>
                        <a:rPr lang="et-EE" sz="2400" kern="0">
                          <a:effectLst/>
                        </a:rPr>
                        <a:t>1,6</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2,1</a:t>
                      </a:r>
                    </a:p>
                  </a:txBody>
                  <a:tcPr marL="68580" marR="68580" marT="0" marB="0"/>
                </a:tc>
                <a:tc>
                  <a:txBody>
                    <a:bodyPr/>
                    <a:lstStyle/>
                    <a:p>
                      <a:pPr algn="ctr"/>
                      <a:r>
                        <a:rPr lang="en-EE" sz="2400" kern="100" dirty="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tc>
                <a:extLst>
                  <a:ext uri="{0D108BD9-81ED-4DB2-BD59-A6C34878D82A}">
                    <a16:rowId xmlns:a16="http://schemas.microsoft.com/office/drawing/2014/main" val="993877527"/>
                  </a:ext>
                </a:extLst>
              </a:tr>
              <a:tr h="415187">
                <a:tc>
                  <a:txBody>
                    <a:bodyPr/>
                    <a:lstStyle/>
                    <a:p>
                      <a:r>
                        <a:rPr lang="et-EE" sz="2400" kern="0" dirty="0">
                          <a:effectLst/>
                        </a:rPr>
                        <a:t>Euro ala</a:t>
                      </a: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ctr"/>
                      <a:r>
                        <a:rPr lang="et-EE" sz="2400" kern="0">
                          <a:effectLst/>
                        </a:rPr>
                        <a:t>1,0</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1,2</a:t>
                      </a:r>
                    </a:p>
                  </a:txBody>
                  <a:tcPr marL="68580" marR="68580" marT="0" marB="0" anchor="b"/>
                </a:tc>
                <a:tc>
                  <a:txBody>
                    <a:bodyPr/>
                    <a:lstStyle/>
                    <a:p>
                      <a:pPr algn="ctr"/>
                      <a:r>
                        <a:rPr lang="et-EE" sz="2400" kern="0">
                          <a:effectLst/>
                        </a:rPr>
                        <a:t>0,9</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1,2</a:t>
                      </a: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1,1</a:t>
                      </a: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tc>
                <a:extLst>
                  <a:ext uri="{0D108BD9-81ED-4DB2-BD59-A6C34878D82A}">
                    <a16:rowId xmlns:a16="http://schemas.microsoft.com/office/drawing/2014/main" val="1188019545"/>
                  </a:ext>
                </a:extLst>
              </a:tr>
              <a:tr h="415187">
                <a:tc>
                  <a:txBody>
                    <a:bodyPr/>
                    <a:lstStyle/>
                    <a:p>
                      <a:pPr algn="r"/>
                      <a:r>
                        <a:rPr lang="et-EE" sz="2400" kern="0" dirty="0">
                          <a:effectLst/>
                          <a:latin typeface="Aptos" panose="020B0004020202020204" pitchFamily="34" charset="0"/>
                          <a:ea typeface="Aptos" panose="020B0004020202020204" pitchFamily="34" charset="0"/>
                          <a:cs typeface="Times New Roman" panose="02020603050405020304" pitchFamily="18" charset="0"/>
                        </a:rPr>
                        <a:t>Prantsusmaa</a:t>
                      </a: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ctr"/>
                      <a:r>
                        <a:rPr lang="et-EE" sz="2400" kern="0">
                          <a:effectLst/>
                        </a:rPr>
                        <a:t>0,6</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0,7</a:t>
                      </a:r>
                    </a:p>
                  </a:txBody>
                  <a:tcPr marL="68580" marR="68580" marT="0" marB="0" anchor="b"/>
                </a:tc>
                <a:tc>
                  <a:txBody>
                    <a:bodyPr/>
                    <a:lstStyle/>
                    <a:p>
                      <a:pPr algn="ctr"/>
                      <a:r>
                        <a:rPr lang="et-EE" sz="2400" kern="0">
                          <a:effectLst/>
                        </a:rPr>
                        <a:t>0,6</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tc>
                <a:extLst>
                  <a:ext uri="{0D108BD9-81ED-4DB2-BD59-A6C34878D82A}">
                    <a16:rowId xmlns:a16="http://schemas.microsoft.com/office/drawing/2014/main" val="2681664403"/>
                  </a:ext>
                </a:extLst>
              </a:tr>
              <a:tr h="415187">
                <a:tc>
                  <a:txBody>
                    <a:bodyPr/>
                    <a:lstStyle/>
                    <a:p>
                      <a:pPr algn="r"/>
                      <a:r>
                        <a:rPr lang="et-EE" sz="2400" kern="0" dirty="0">
                          <a:effectLst/>
                        </a:rPr>
                        <a:t>Saksamaa</a:t>
                      </a: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ctr"/>
                      <a:r>
                        <a:rPr lang="et-EE" sz="2400" kern="0">
                          <a:effectLst/>
                        </a:rPr>
                        <a:t>0,4</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0,2</a:t>
                      </a:r>
                    </a:p>
                  </a:txBody>
                  <a:tcPr marL="68580" marR="68580" marT="0" marB="0" anchor="b"/>
                </a:tc>
                <a:tc>
                  <a:txBody>
                    <a:bodyPr/>
                    <a:lstStyle/>
                    <a:p>
                      <a:pPr algn="ctr"/>
                      <a:r>
                        <a:rPr lang="et-EE" sz="2400" kern="0">
                          <a:effectLst/>
                        </a:rPr>
                        <a:t>0</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1,2</a:t>
                      </a: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1,1</a:t>
                      </a:r>
                    </a:p>
                  </a:txBody>
                  <a:tcPr marL="68580" marR="68580" marT="0" marB="0"/>
                </a:tc>
                <a:extLst>
                  <a:ext uri="{0D108BD9-81ED-4DB2-BD59-A6C34878D82A}">
                    <a16:rowId xmlns:a16="http://schemas.microsoft.com/office/drawing/2014/main" val="1872525421"/>
                  </a:ext>
                </a:extLst>
              </a:tr>
              <a:tr h="415187">
                <a:tc>
                  <a:txBody>
                    <a:bodyPr/>
                    <a:lstStyle/>
                    <a:p>
                      <a:pPr algn="r"/>
                      <a:r>
                        <a:rPr lang="et-EE" sz="2400" kern="0" dirty="0">
                          <a:effectLst/>
                        </a:rPr>
                        <a:t>Itaalia</a:t>
                      </a: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ctr"/>
                      <a:r>
                        <a:rPr lang="et-EE" sz="2400" kern="0">
                          <a:effectLst/>
                        </a:rPr>
                        <a:t>0,6</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0,5</a:t>
                      </a:r>
                    </a:p>
                  </a:txBody>
                  <a:tcPr marL="68580" marR="68580" marT="0" marB="0" anchor="b"/>
                </a:tc>
                <a:tc>
                  <a:txBody>
                    <a:bodyPr/>
                    <a:lstStyle/>
                    <a:p>
                      <a:pPr algn="ctr"/>
                      <a:r>
                        <a:rPr lang="et-EE" sz="2400" kern="0">
                          <a:effectLst/>
                        </a:rPr>
                        <a:t>0,7</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GB" sz="2400" kern="100">
                          <a:effectLst/>
                          <a:latin typeface="Aptos" panose="020B0004020202020204" pitchFamily="34" charset="0"/>
                          <a:ea typeface="Aptos" panose="020B0004020202020204" pitchFamily="34" charset="0"/>
                          <a:cs typeface="Times New Roman" panose="02020603050405020304" pitchFamily="18" charset="0"/>
                        </a:rPr>
                        <a:t>0</a:t>
                      </a:r>
                      <a:r>
                        <a:rPr lang="en-EE" sz="2400" kern="100">
                          <a:effectLst/>
                          <a:latin typeface="Aptos" panose="020B0004020202020204" pitchFamily="34" charset="0"/>
                          <a:ea typeface="Aptos" panose="020B0004020202020204" pitchFamily="34" charset="0"/>
                          <a:cs typeface="Times New Roman" panose="02020603050405020304" pitchFamily="18" charset="0"/>
                        </a:rPr>
                        <a:t>,7</a:t>
                      </a: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0,8</a:t>
                      </a: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tc>
                <a:extLst>
                  <a:ext uri="{0D108BD9-81ED-4DB2-BD59-A6C34878D82A}">
                    <a16:rowId xmlns:a16="http://schemas.microsoft.com/office/drawing/2014/main" val="1517400786"/>
                  </a:ext>
                </a:extLst>
              </a:tr>
              <a:tr h="415187">
                <a:tc>
                  <a:txBody>
                    <a:bodyPr/>
                    <a:lstStyle/>
                    <a:p>
                      <a:r>
                        <a:rPr lang="et-EE" sz="2400" kern="0" dirty="0">
                          <a:effectLst/>
                        </a:rPr>
                        <a:t>Jaapan</a:t>
                      </a: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ctr"/>
                      <a:r>
                        <a:rPr lang="et-EE" sz="2400" kern="0">
                          <a:effectLst/>
                        </a:rPr>
                        <a:t>0,7</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1,1</a:t>
                      </a:r>
                    </a:p>
                  </a:txBody>
                  <a:tcPr marL="68580" marR="68580" marT="0" marB="0" anchor="b"/>
                </a:tc>
                <a:tc>
                  <a:txBody>
                    <a:bodyPr/>
                    <a:lstStyle/>
                    <a:p>
                      <a:pPr algn="ctr"/>
                      <a:r>
                        <a:rPr lang="et-EE" sz="2400" kern="0">
                          <a:effectLst/>
                        </a:rPr>
                        <a:t>0,7</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0,4</a:t>
                      </a: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0,6</a:t>
                      </a: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0,6</a:t>
                      </a:r>
                    </a:p>
                  </a:txBody>
                  <a:tcPr marL="68580" marR="68580" marT="0" marB="0"/>
                </a:tc>
                <a:extLst>
                  <a:ext uri="{0D108BD9-81ED-4DB2-BD59-A6C34878D82A}">
                    <a16:rowId xmlns:a16="http://schemas.microsoft.com/office/drawing/2014/main" val="896897435"/>
                  </a:ext>
                </a:extLst>
              </a:tr>
              <a:tr h="415187">
                <a:tc>
                  <a:txBody>
                    <a:bodyPr/>
                    <a:lstStyle/>
                    <a:p>
                      <a:r>
                        <a:rPr lang="et-EE" sz="2400" kern="0" dirty="0">
                          <a:effectLst/>
                        </a:rPr>
                        <a:t>Hiina</a:t>
                      </a: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algn="ctr"/>
                      <a:r>
                        <a:rPr lang="et-EE" sz="2400" kern="0">
                          <a:effectLst/>
                        </a:rPr>
                        <a:t>4,7</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4,8</a:t>
                      </a:r>
                    </a:p>
                  </a:txBody>
                  <a:tcPr marL="68580" marR="68580" marT="0" marB="0" anchor="b"/>
                </a:tc>
                <a:tc>
                  <a:txBody>
                    <a:bodyPr/>
                    <a:lstStyle/>
                    <a:p>
                      <a:pPr algn="ctr"/>
                      <a:r>
                        <a:rPr lang="et-EE" sz="2400" kern="0">
                          <a:effectLst/>
                        </a:rPr>
                        <a:t>4,1</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EE" sz="2400" kern="100">
                          <a:effectLst/>
                          <a:latin typeface="Aptos" panose="020B0004020202020204" pitchFamily="34" charset="0"/>
                          <a:ea typeface="Aptos" panose="020B0004020202020204" pitchFamily="34" charset="0"/>
                          <a:cs typeface="Times New Roman" panose="02020603050405020304" pitchFamily="18" charset="0"/>
                        </a:rPr>
                        <a:t>4,3</a:t>
                      </a:r>
                    </a:p>
                  </a:txBody>
                  <a:tcPr marL="68580" marR="68580" marT="0" marB="0"/>
                </a:tc>
                <a:tc>
                  <a:txBody>
                    <a:bodyPr/>
                    <a:lstStyle/>
                    <a:p>
                      <a:pPr algn="ctr"/>
                      <a:r>
                        <a:rPr lang="en-EE" sz="24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rPr>
                        <a:t>4,2</a:t>
                      </a:r>
                    </a:p>
                  </a:txBody>
                  <a:tcPr marL="68580" marR="68580" marT="0" marB="0"/>
                </a:tc>
                <a:tc>
                  <a:txBody>
                    <a:bodyPr/>
                    <a:lstStyle/>
                    <a:p>
                      <a:pPr algn="ctr"/>
                      <a:r>
                        <a:rPr lang="en-EE" sz="2400" kern="100" dirty="0">
                          <a:effectLst/>
                          <a:latin typeface="Aptos" panose="020B0004020202020204" pitchFamily="34" charset="0"/>
                          <a:ea typeface="Aptos" panose="020B0004020202020204" pitchFamily="34" charset="0"/>
                          <a:cs typeface="Times New Roman" panose="02020603050405020304" pitchFamily="18" charset="0"/>
                        </a:rPr>
                        <a:t>4,0</a:t>
                      </a:r>
                    </a:p>
                  </a:txBody>
                  <a:tcPr marL="68580" marR="68580" marT="0" marB="0"/>
                </a:tc>
                <a:extLst>
                  <a:ext uri="{0D108BD9-81ED-4DB2-BD59-A6C34878D82A}">
                    <a16:rowId xmlns:a16="http://schemas.microsoft.com/office/drawing/2014/main" val="3658157772"/>
                  </a:ext>
                </a:extLst>
              </a:tr>
            </a:tbl>
          </a:graphicData>
        </a:graphic>
      </p:graphicFrame>
      <p:pic>
        <p:nvPicPr>
          <p:cNvPr id="4" name="logo up" descr="Image">
            <a:extLst>
              <a:ext uri="{FF2B5EF4-FFF2-40B4-BE49-F238E27FC236}">
                <a16:creationId xmlns:a16="http://schemas.microsoft.com/office/drawing/2014/main" id="{65081935-9E11-A7B2-9977-781198D71E10}"/>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
        <p:nvSpPr>
          <p:cNvPr id="7" name="TextBox 6">
            <a:extLst>
              <a:ext uri="{FF2B5EF4-FFF2-40B4-BE49-F238E27FC236}">
                <a16:creationId xmlns:a16="http://schemas.microsoft.com/office/drawing/2014/main" id="{A6E5BEB5-6B7D-C570-D346-648C15D53A88}"/>
              </a:ext>
            </a:extLst>
          </p:cNvPr>
          <p:cNvSpPr txBox="1"/>
          <p:nvPr/>
        </p:nvSpPr>
        <p:spPr>
          <a:xfrm>
            <a:off x="949485" y="5613995"/>
            <a:ext cx="5037276" cy="923330"/>
          </a:xfrm>
          <a:prstGeom prst="rect">
            <a:avLst/>
          </a:prstGeom>
          <a:noFill/>
        </p:spPr>
        <p:txBody>
          <a:bodyPr wrap="none" rtlCol="0">
            <a:spAutoFit/>
          </a:bodyPr>
          <a:lstStyle/>
          <a:p>
            <a:r>
              <a:rPr lang="en-EE" dirty="0"/>
              <a:t>OECD Economic outlook, June 2025</a:t>
            </a:r>
          </a:p>
          <a:p>
            <a:r>
              <a:rPr lang="en-EE" dirty="0">
                <a:solidFill>
                  <a:srgbClr val="FF0000"/>
                </a:solidFill>
              </a:rPr>
              <a:t>IMF World Eonomic Outlook, 2025 Oct</a:t>
            </a:r>
          </a:p>
          <a:p>
            <a:r>
              <a:rPr lang="en-EE" dirty="0"/>
              <a:t>Europen Economic Forecast, Spring 2025, May 2025</a:t>
            </a:r>
          </a:p>
        </p:txBody>
      </p:sp>
    </p:spTree>
    <p:extLst>
      <p:ext uri="{BB962C8B-B14F-4D97-AF65-F5344CB8AC3E}">
        <p14:creationId xmlns:p14="http://schemas.microsoft.com/office/powerpoint/2010/main" val="329565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9E3A8-2545-37E0-CEF3-0EBF30532727}"/>
              </a:ext>
            </a:extLst>
          </p:cNvPr>
          <p:cNvSpPr>
            <a:spLocks noGrp="1"/>
          </p:cNvSpPr>
          <p:nvPr>
            <p:ph type="title"/>
          </p:nvPr>
        </p:nvSpPr>
        <p:spPr>
          <a:xfrm>
            <a:off x="2066974" y="-711560"/>
            <a:ext cx="6921795" cy="1956841"/>
          </a:xfrm>
        </p:spPr>
        <p:txBody>
          <a:bodyPr vert="horz" lIns="91440" tIns="45720" rIns="91440" bIns="45720" rtlCol="0" anchor="b">
            <a:normAutofit/>
          </a:bodyPr>
          <a:lstStyle/>
          <a:p>
            <a:r>
              <a:rPr lang="en-US" b="1" dirty="0" err="1">
                <a:latin typeface="+mj-lt"/>
                <a:cs typeface="+mj-cs"/>
              </a:rPr>
              <a:t>Mõni</a:t>
            </a:r>
            <a:r>
              <a:rPr lang="en-US" b="1" dirty="0">
                <a:latin typeface="+mj-lt"/>
                <a:cs typeface="+mj-cs"/>
              </a:rPr>
              <a:t> </a:t>
            </a:r>
            <a:r>
              <a:rPr lang="en-US" b="1" dirty="0" err="1">
                <a:latin typeface="+mj-lt"/>
                <a:cs typeface="+mj-cs"/>
              </a:rPr>
              <a:t>sõna</a:t>
            </a:r>
            <a:r>
              <a:rPr lang="en-US" b="1" dirty="0">
                <a:latin typeface="+mj-lt"/>
                <a:cs typeface="+mj-cs"/>
              </a:rPr>
              <a:t> </a:t>
            </a:r>
            <a:r>
              <a:rPr lang="en-US" b="1" dirty="0" err="1">
                <a:latin typeface="+mj-lt"/>
                <a:cs typeface="+mj-cs"/>
              </a:rPr>
              <a:t>enda</a:t>
            </a:r>
            <a:r>
              <a:rPr lang="en-US" b="1" dirty="0"/>
              <a:t> </a:t>
            </a:r>
            <a:r>
              <a:rPr lang="en-US" b="1" dirty="0" err="1">
                <a:latin typeface="+mj-lt"/>
                <a:cs typeface="+mj-cs"/>
              </a:rPr>
              <a:t>tutvustuseks</a:t>
            </a:r>
            <a:endParaRPr lang="en-US" b="1" dirty="0">
              <a:latin typeface="+mj-lt"/>
              <a:cs typeface="+mj-cs"/>
            </a:endParaRPr>
          </a:p>
        </p:txBody>
      </p:sp>
      <p:sp>
        <p:nvSpPr>
          <p:cNvPr id="7" name="Text Placeholder 6">
            <a:extLst>
              <a:ext uri="{FF2B5EF4-FFF2-40B4-BE49-F238E27FC236}">
                <a16:creationId xmlns:a16="http://schemas.microsoft.com/office/drawing/2014/main" id="{6EC11286-AE8D-01F4-CC54-FA7B714BDC5C}"/>
              </a:ext>
            </a:extLst>
          </p:cNvPr>
          <p:cNvSpPr>
            <a:spLocks noGrp="1"/>
          </p:cNvSpPr>
          <p:nvPr>
            <p:ph type="body" sz="quarter" idx="10"/>
          </p:nvPr>
        </p:nvSpPr>
        <p:spPr>
          <a:xfrm>
            <a:off x="320803" y="2104476"/>
            <a:ext cx="5346468" cy="3775104"/>
          </a:xfrm>
        </p:spPr>
        <p:txBody>
          <a:bodyPr vert="horz" lIns="91440" tIns="45720" rIns="91440" bIns="45720" rtlCol="0">
            <a:normAutofit/>
          </a:bodyPr>
          <a:lstStyle/>
          <a:p>
            <a:pPr indent="-228600">
              <a:lnSpc>
                <a:spcPct val="90000"/>
              </a:lnSpc>
              <a:buFont typeface="Arial" panose="020B0604020202020204" pitchFamily="34" charset="0"/>
              <a:buChar char="•"/>
            </a:pPr>
            <a:r>
              <a:rPr lang="en-US" sz="1600" dirty="0">
                <a:latin typeface="+mn-lt"/>
                <a:cs typeface="+mn-cs"/>
              </a:rPr>
              <a:t>37 </a:t>
            </a:r>
            <a:r>
              <a:rPr lang="en-US" sz="1600" dirty="0" err="1">
                <a:latin typeface="+mn-lt"/>
                <a:cs typeface="+mn-cs"/>
              </a:rPr>
              <a:t>aastat</a:t>
            </a:r>
            <a:r>
              <a:rPr lang="en-US" sz="1600" dirty="0">
                <a:latin typeface="+mn-lt"/>
                <a:cs typeface="+mn-cs"/>
              </a:rPr>
              <a:t> </a:t>
            </a:r>
            <a:r>
              <a:rPr lang="en-US" sz="1600" dirty="0" err="1">
                <a:latin typeface="+mn-lt"/>
                <a:cs typeface="+mn-cs"/>
              </a:rPr>
              <a:t>õppejõud</a:t>
            </a:r>
            <a:r>
              <a:rPr lang="en-US" sz="1600" dirty="0">
                <a:latin typeface="+mn-lt"/>
                <a:cs typeface="+mn-cs"/>
              </a:rPr>
              <a:t> Tartu </a:t>
            </a:r>
            <a:r>
              <a:rPr lang="en-US" sz="1600" dirty="0" err="1">
                <a:latin typeface="+mn-lt"/>
                <a:cs typeface="+mn-cs"/>
              </a:rPr>
              <a:t>ülikoolis</a:t>
            </a:r>
            <a:r>
              <a:rPr lang="en-US" sz="1600" dirty="0">
                <a:latin typeface="+mn-lt"/>
                <a:cs typeface="+mn-cs"/>
              </a:rPr>
              <a:t>, </a:t>
            </a:r>
            <a:r>
              <a:rPr lang="en-US" sz="1600" dirty="0" err="1">
                <a:latin typeface="+mn-lt"/>
                <a:cs typeface="+mn-cs"/>
              </a:rPr>
              <a:t>viimased</a:t>
            </a:r>
            <a:r>
              <a:rPr lang="en-US" sz="1600" dirty="0">
                <a:latin typeface="+mn-lt"/>
                <a:cs typeface="+mn-cs"/>
              </a:rPr>
              <a:t> 18 </a:t>
            </a:r>
            <a:r>
              <a:rPr lang="en-US" sz="1600" dirty="0" err="1">
                <a:latin typeface="+mn-lt"/>
                <a:cs typeface="+mn-cs"/>
              </a:rPr>
              <a:t>aastat</a:t>
            </a:r>
            <a:r>
              <a:rPr lang="en-US" sz="1600" dirty="0">
                <a:latin typeface="+mn-lt"/>
                <a:cs typeface="+mn-cs"/>
              </a:rPr>
              <a:t> </a:t>
            </a:r>
          </a:p>
          <a:p>
            <a:pPr>
              <a:lnSpc>
                <a:spcPct val="90000"/>
              </a:lnSpc>
            </a:pPr>
            <a:r>
              <a:rPr lang="en-US" sz="1600" dirty="0">
                <a:latin typeface="+mn-lt"/>
                <a:cs typeface="+mn-cs"/>
              </a:rPr>
              <a:t>        </a:t>
            </a:r>
            <a:r>
              <a:rPr lang="en-US" sz="1600" dirty="0" err="1">
                <a:latin typeface="+mn-lt"/>
                <a:cs typeface="+mn-cs"/>
              </a:rPr>
              <a:t>makroökonoomika</a:t>
            </a:r>
            <a:r>
              <a:rPr lang="en-US" sz="1600" dirty="0">
                <a:latin typeface="+mn-lt"/>
                <a:cs typeface="+mn-cs"/>
              </a:rPr>
              <a:t> professor </a:t>
            </a:r>
          </a:p>
          <a:p>
            <a:pPr indent="-228600">
              <a:lnSpc>
                <a:spcPct val="90000"/>
              </a:lnSpc>
              <a:buFont typeface="Arial" panose="020B0604020202020204" pitchFamily="34" charset="0"/>
              <a:buChar char="•"/>
            </a:pPr>
            <a:r>
              <a:rPr lang="en-US" sz="1600" dirty="0">
                <a:latin typeface="+mn-lt"/>
                <a:cs typeface="+mn-cs"/>
              </a:rPr>
              <a:t>2016-2023 </a:t>
            </a:r>
            <a:r>
              <a:rPr lang="en-US" sz="1600" dirty="0" err="1">
                <a:latin typeface="+mn-lt"/>
                <a:cs typeface="+mn-cs"/>
              </a:rPr>
              <a:t>sotsiaalteaduste</a:t>
            </a:r>
            <a:r>
              <a:rPr lang="en-US" sz="1600" dirty="0">
                <a:latin typeface="+mn-lt"/>
                <a:cs typeface="+mn-cs"/>
              </a:rPr>
              <a:t> </a:t>
            </a:r>
            <a:r>
              <a:rPr lang="en-US" sz="1600" dirty="0" err="1">
                <a:latin typeface="+mn-lt"/>
                <a:cs typeface="+mn-cs"/>
              </a:rPr>
              <a:t>valdkonna</a:t>
            </a:r>
            <a:r>
              <a:rPr lang="en-US" sz="1600" dirty="0">
                <a:latin typeface="+mn-lt"/>
                <a:cs typeface="+mn-cs"/>
              </a:rPr>
              <a:t> </a:t>
            </a:r>
            <a:r>
              <a:rPr lang="en-US" sz="1600" dirty="0" err="1">
                <a:latin typeface="+mn-lt"/>
                <a:cs typeface="+mn-cs"/>
              </a:rPr>
              <a:t>dekaan</a:t>
            </a:r>
            <a:endParaRPr lang="en-US" sz="1600" dirty="0">
              <a:latin typeface="+mn-lt"/>
              <a:cs typeface="+mn-cs"/>
            </a:endParaRPr>
          </a:p>
          <a:p>
            <a:pPr indent="-228600">
              <a:lnSpc>
                <a:spcPct val="90000"/>
              </a:lnSpc>
              <a:buFont typeface="Arial" panose="020B0604020202020204" pitchFamily="34" charset="0"/>
              <a:buChar char="•"/>
            </a:pPr>
            <a:r>
              <a:rPr lang="en-US" sz="1600" dirty="0">
                <a:latin typeface="+mn-lt"/>
                <a:cs typeface="+mn-cs"/>
              </a:rPr>
              <a:t> Alates 2023 </a:t>
            </a:r>
            <a:r>
              <a:rPr lang="en-US" sz="1600" dirty="0" err="1">
                <a:latin typeface="+mn-lt"/>
                <a:cs typeface="+mn-cs"/>
              </a:rPr>
              <a:t>nov.</a:t>
            </a:r>
            <a:r>
              <a:rPr lang="en-US" sz="1600" dirty="0">
                <a:latin typeface="+mn-lt"/>
                <a:cs typeface="+mn-cs"/>
              </a:rPr>
              <a:t> </a:t>
            </a:r>
            <a:r>
              <a:rPr lang="en-US" sz="1600" dirty="0" err="1">
                <a:latin typeface="+mn-lt"/>
                <a:cs typeface="+mn-cs"/>
              </a:rPr>
              <a:t>Bigbank</a:t>
            </a:r>
            <a:r>
              <a:rPr lang="en-US" sz="1600" dirty="0">
                <a:latin typeface="+mn-lt"/>
                <a:cs typeface="+mn-cs"/>
              </a:rPr>
              <a:t> </a:t>
            </a:r>
            <a:r>
              <a:rPr lang="en-US" sz="1600" dirty="0" err="1">
                <a:latin typeface="+mn-lt"/>
                <a:cs typeface="+mn-cs"/>
              </a:rPr>
              <a:t>peaökonomist</a:t>
            </a:r>
            <a:endParaRPr lang="en-US" sz="1600" dirty="0">
              <a:latin typeface="+mn-lt"/>
              <a:cs typeface="+mn-cs"/>
            </a:endParaRPr>
          </a:p>
          <a:p>
            <a:pPr indent="-228600">
              <a:lnSpc>
                <a:spcPct val="90000"/>
              </a:lnSpc>
              <a:buFont typeface="Arial" panose="020B0604020202020204" pitchFamily="34" charset="0"/>
              <a:buChar char="•"/>
            </a:pPr>
            <a:r>
              <a:rPr lang="en-US" sz="1600" dirty="0">
                <a:latin typeface="+mn-lt"/>
                <a:cs typeface="+mn-cs"/>
              </a:rPr>
              <a:t> </a:t>
            </a:r>
            <a:r>
              <a:rPr lang="en-US" sz="1600" dirty="0" err="1">
                <a:latin typeface="+mn-lt"/>
                <a:cs typeface="+mn-cs"/>
              </a:rPr>
              <a:t>Kokku</a:t>
            </a:r>
            <a:r>
              <a:rPr lang="en-US" sz="1600" dirty="0">
                <a:latin typeface="+mn-lt"/>
                <a:cs typeface="+mn-cs"/>
              </a:rPr>
              <a:t> </a:t>
            </a:r>
            <a:r>
              <a:rPr lang="en-US" sz="1600" dirty="0" err="1">
                <a:latin typeface="+mn-lt"/>
                <a:cs typeface="+mn-cs"/>
              </a:rPr>
              <a:t>avaldanud</a:t>
            </a:r>
            <a:r>
              <a:rPr lang="en-US" sz="1600" dirty="0">
                <a:latin typeface="+mn-lt"/>
                <a:cs typeface="+mn-cs"/>
              </a:rPr>
              <a:t> </a:t>
            </a:r>
            <a:r>
              <a:rPr lang="en-US" sz="1600" dirty="0" err="1">
                <a:latin typeface="+mn-lt"/>
                <a:cs typeface="+mn-cs"/>
              </a:rPr>
              <a:t>üle</a:t>
            </a:r>
            <a:r>
              <a:rPr lang="en-US" sz="1600" dirty="0">
                <a:latin typeface="+mn-lt"/>
                <a:cs typeface="+mn-cs"/>
              </a:rPr>
              <a:t> 150 </a:t>
            </a:r>
            <a:r>
              <a:rPr lang="en-US" sz="1600" dirty="0" err="1">
                <a:latin typeface="+mn-lt"/>
                <a:cs typeface="+mn-cs"/>
              </a:rPr>
              <a:t>teaduspubikatsiooni</a:t>
            </a:r>
            <a:endParaRPr lang="en-US" sz="1600" dirty="0">
              <a:latin typeface="+mn-lt"/>
              <a:cs typeface="+mn-cs"/>
            </a:endParaRPr>
          </a:p>
          <a:p>
            <a:pPr indent="-228600">
              <a:lnSpc>
                <a:spcPct val="90000"/>
              </a:lnSpc>
              <a:buFont typeface="Arial" panose="020B0604020202020204" pitchFamily="34" charset="0"/>
              <a:buChar char="•"/>
            </a:pPr>
            <a:r>
              <a:rPr lang="en-US" sz="1600" dirty="0">
                <a:latin typeface="+mn-lt"/>
                <a:cs typeface="+mn-cs"/>
              </a:rPr>
              <a:t> </a:t>
            </a:r>
            <a:r>
              <a:rPr lang="en-US" sz="1600" dirty="0" err="1">
                <a:latin typeface="+mn-lt"/>
                <a:cs typeface="+mn-cs"/>
              </a:rPr>
              <a:t>Lisaks</a:t>
            </a:r>
            <a:r>
              <a:rPr lang="en-US" sz="1600" dirty="0">
                <a:latin typeface="+mn-lt"/>
                <a:cs typeface="+mn-cs"/>
              </a:rPr>
              <a:t> </a:t>
            </a:r>
            <a:r>
              <a:rPr lang="en-US" sz="1600" dirty="0" err="1">
                <a:latin typeface="+mn-lt"/>
                <a:cs typeface="+mn-cs"/>
              </a:rPr>
              <a:t>neli</a:t>
            </a:r>
            <a:r>
              <a:rPr lang="en-US" sz="1600" dirty="0">
                <a:latin typeface="+mn-lt"/>
                <a:cs typeface="+mn-cs"/>
              </a:rPr>
              <a:t> </a:t>
            </a:r>
            <a:r>
              <a:rPr lang="en-US" sz="1600" dirty="0" err="1">
                <a:latin typeface="+mn-lt"/>
                <a:cs typeface="+mn-cs"/>
              </a:rPr>
              <a:t>kõrgkooli</a:t>
            </a:r>
            <a:r>
              <a:rPr lang="en-US" sz="1600" dirty="0">
                <a:latin typeface="+mn-lt"/>
                <a:cs typeface="+mn-cs"/>
              </a:rPr>
              <a:t> </a:t>
            </a:r>
            <a:r>
              <a:rPr lang="en-US" sz="1600" dirty="0" err="1">
                <a:latin typeface="+mn-lt"/>
                <a:cs typeface="+mn-cs"/>
              </a:rPr>
              <a:t>õpikut</a:t>
            </a:r>
            <a:r>
              <a:rPr lang="en-US" sz="1600" dirty="0">
                <a:latin typeface="+mn-lt"/>
                <a:cs typeface="+mn-cs"/>
              </a:rPr>
              <a:t> ja 9 </a:t>
            </a:r>
            <a:r>
              <a:rPr lang="en-US" sz="1600" dirty="0" err="1">
                <a:latin typeface="+mn-lt"/>
                <a:cs typeface="+mn-cs"/>
              </a:rPr>
              <a:t>õpikut</a:t>
            </a:r>
            <a:r>
              <a:rPr lang="en-US" sz="1600" dirty="0">
                <a:latin typeface="+mn-lt"/>
                <a:cs typeface="+mn-cs"/>
              </a:rPr>
              <a:t> ja </a:t>
            </a:r>
          </a:p>
          <a:p>
            <a:pPr>
              <a:lnSpc>
                <a:spcPct val="90000"/>
              </a:lnSpc>
            </a:pPr>
            <a:r>
              <a:rPr lang="en-US" sz="1600" dirty="0">
                <a:latin typeface="+mn-lt"/>
                <a:cs typeface="+mn-cs"/>
              </a:rPr>
              <a:t>       </a:t>
            </a:r>
            <a:r>
              <a:rPr lang="en-US" sz="1600" dirty="0" err="1">
                <a:latin typeface="+mn-lt"/>
                <a:cs typeface="+mn-cs"/>
              </a:rPr>
              <a:t>õppematerjali</a:t>
            </a:r>
            <a:r>
              <a:rPr lang="en-US" sz="1600" dirty="0">
                <a:latin typeface="+mn-lt"/>
                <a:cs typeface="+mn-cs"/>
              </a:rPr>
              <a:t> </a:t>
            </a:r>
            <a:r>
              <a:rPr lang="en-US" sz="1600" dirty="0" err="1">
                <a:latin typeface="+mn-lt"/>
                <a:cs typeface="+mn-cs"/>
              </a:rPr>
              <a:t>gümnaasiumi</a:t>
            </a:r>
            <a:r>
              <a:rPr lang="en-US" sz="1600" dirty="0">
                <a:latin typeface="+mn-lt"/>
                <a:cs typeface="+mn-cs"/>
              </a:rPr>
              <a:t> </a:t>
            </a:r>
            <a:r>
              <a:rPr lang="en-US" sz="1600" dirty="0" err="1">
                <a:latin typeface="+mn-lt"/>
                <a:cs typeface="+mn-cs"/>
              </a:rPr>
              <a:t>tasemel</a:t>
            </a:r>
            <a:endParaRPr lang="en-US" sz="1600" dirty="0">
              <a:latin typeface="+mn-lt"/>
              <a:cs typeface="+mn-cs"/>
            </a:endParaRPr>
          </a:p>
          <a:p>
            <a:pPr indent="-228600">
              <a:lnSpc>
                <a:spcPct val="90000"/>
              </a:lnSpc>
              <a:buFont typeface="Arial" panose="020B0604020202020204" pitchFamily="34" charset="0"/>
              <a:buChar char="•"/>
            </a:pPr>
            <a:r>
              <a:rPr lang="en-US" sz="1600" dirty="0">
                <a:latin typeface="+mn-lt"/>
                <a:cs typeface="+mn-cs"/>
              </a:rPr>
              <a:t> Minu </a:t>
            </a:r>
            <a:r>
              <a:rPr lang="en-US" sz="1600" dirty="0" err="1">
                <a:latin typeface="+mn-lt"/>
                <a:cs typeface="+mn-cs"/>
              </a:rPr>
              <a:t>juhendamisel</a:t>
            </a:r>
            <a:r>
              <a:rPr lang="en-US" sz="1600" dirty="0">
                <a:latin typeface="+mn-lt"/>
                <a:cs typeface="+mn-cs"/>
              </a:rPr>
              <a:t> on </a:t>
            </a:r>
            <a:r>
              <a:rPr lang="en-US" sz="1600" dirty="0" err="1">
                <a:latin typeface="+mn-lt"/>
                <a:cs typeface="+mn-cs"/>
              </a:rPr>
              <a:t>kaitsnud</a:t>
            </a:r>
            <a:r>
              <a:rPr lang="en-US" sz="1600" dirty="0">
                <a:latin typeface="+mn-lt"/>
                <a:cs typeface="+mn-cs"/>
              </a:rPr>
              <a:t> 9 </a:t>
            </a:r>
            <a:r>
              <a:rPr lang="en-US" sz="1600" dirty="0" err="1">
                <a:latin typeface="+mn-lt"/>
                <a:cs typeface="+mn-cs"/>
              </a:rPr>
              <a:t>doktoranti</a:t>
            </a:r>
            <a:r>
              <a:rPr lang="en-US" sz="1600" dirty="0">
                <a:latin typeface="+mn-lt"/>
                <a:cs typeface="+mn-cs"/>
              </a:rPr>
              <a:t> </a:t>
            </a:r>
            <a:r>
              <a:rPr lang="en-US" sz="1600" dirty="0" err="1">
                <a:latin typeface="+mn-lt"/>
                <a:cs typeface="+mn-cs"/>
              </a:rPr>
              <a:t>doktorikraadi</a:t>
            </a:r>
            <a:endParaRPr lang="en-US" sz="1600" dirty="0">
              <a:latin typeface="+mn-lt"/>
              <a:cs typeface="+mn-cs"/>
            </a:endParaRPr>
          </a:p>
          <a:p>
            <a:pPr indent="-228600">
              <a:lnSpc>
                <a:spcPct val="90000"/>
              </a:lnSpc>
              <a:buFont typeface="Arial" panose="020B0604020202020204" pitchFamily="34" charset="0"/>
              <a:buChar char="•"/>
            </a:pPr>
            <a:r>
              <a:rPr lang="en-US" sz="1600" dirty="0">
                <a:latin typeface="+mn-lt"/>
                <a:cs typeface="+mn-cs"/>
              </a:rPr>
              <a:t> 2004-2009 </a:t>
            </a:r>
            <a:r>
              <a:rPr lang="en-US" sz="1600" dirty="0" err="1">
                <a:latin typeface="+mn-lt"/>
                <a:cs typeface="+mn-cs"/>
              </a:rPr>
              <a:t>Eesti</a:t>
            </a:r>
            <a:r>
              <a:rPr lang="en-US" sz="1600" dirty="0">
                <a:latin typeface="+mn-lt"/>
                <a:cs typeface="+mn-cs"/>
              </a:rPr>
              <a:t> Panga </a:t>
            </a:r>
            <a:r>
              <a:rPr lang="en-US" sz="1600" dirty="0" err="1">
                <a:latin typeface="+mn-lt"/>
                <a:cs typeface="+mn-cs"/>
              </a:rPr>
              <a:t>nõukogu</a:t>
            </a:r>
            <a:r>
              <a:rPr lang="en-US" sz="1600" dirty="0">
                <a:latin typeface="+mn-lt"/>
                <a:cs typeface="+mn-cs"/>
              </a:rPr>
              <a:t> </a:t>
            </a:r>
            <a:r>
              <a:rPr lang="en-US" sz="1600" dirty="0" err="1">
                <a:latin typeface="+mn-lt"/>
                <a:cs typeface="+mn-cs"/>
              </a:rPr>
              <a:t>liige</a:t>
            </a:r>
            <a:r>
              <a:rPr lang="en-US" sz="1600" dirty="0">
                <a:latin typeface="+mn-lt"/>
                <a:cs typeface="+mn-cs"/>
              </a:rPr>
              <a:t>, </a:t>
            </a:r>
          </a:p>
          <a:p>
            <a:pPr indent="-228600">
              <a:lnSpc>
                <a:spcPct val="90000"/>
              </a:lnSpc>
              <a:buFont typeface="Arial" panose="020B0604020202020204" pitchFamily="34" charset="0"/>
              <a:buChar char="•"/>
            </a:pPr>
            <a:r>
              <a:rPr lang="en-US" sz="1600" dirty="0">
                <a:latin typeface="+mn-lt"/>
                <a:cs typeface="+mn-cs"/>
              </a:rPr>
              <a:t> 2014-2023 </a:t>
            </a:r>
            <a:r>
              <a:rPr lang="en-US" sz="1600" dirty="0" err="1">
                <a:latin typeface="+mn-lt"/>
                <a:cs typeface="+mn-cs"/>
              </a:rPr>
              <a:t>Eesti</a:t>
            </a:r>
            <a:r>
              <a:rPr lang="en-US" sz="1600" dirty="0">
                <a:latin typeface="+mn-lt"/>
                <a:cs typeface="+mn-cs"/>
              </a:rPr>
              <a:t> </a:t>
            </a:r>
            <a:r>
              <a:rPr lang="en-US" sz="1600" dirty="0" err="1">
                <a:latin typeface="+mn-lt"/>
                <a:cs typeface="+mn-cs"/>
              </a:rPr>
              <a:t>Eelarvenõukogu</a:t>
            </a:r>
            <a:r>
              <a:rPr lang="en-US" sz="1600" dirty="0">
                <a:latin typeface="+mn-lt"/>
                <a:cs typeface="+mn-cs"/>
              </a:rPr>
              <a:t> </a:t>
            </a:r>
            <a:r>
              <a:rPr lang="en-US" sz="1600" dirty="0" err="1">
                <a:latin typeface="+mn-lt"/>
                <a:cs typeface="+mn-cs"/>
              </a:rPr>
              <a:t>esimees</a:t>
            </a:r>
            <a:endParaRPr lang="en-US" sz="1600" dirty="0">
              <a:latin typeface="+mn-lt"/>
              <a:cs typeface="+mn-cs"/>
            </a:endParaRPr>
          </a:p>
          <a:p>
            <a:pPr indent="-228600">
              <a:lnSpc>
                <a:spcPct val="90000"/>
              </a:lnSpc>
              <a:buFont typeface="Arial" panose="020B0604020202020204" pitchFamily="34" charset="0"/>
              <a:buChar char="•"/>
            </a:pPr>
            <a:endParaRPr lang="en-US" sz="1600" dirty="0">
              <a:latin typeface="+mn-lt"/>
              <a:cs typeface="+mn-cs"/>
            </a:endParaRPr>
          </a:p>
        </p:txBody>
      </p:sp>
      <p:pic>
        <p:nvPicPr>
          <p:cNvPr id="3" name="Picture 2">
            <a:extLst>
              <a:ext uri="{FF2B5EF4-FFF2-40B4-BE49-F238E27FC236}">
                <a16:creationId xmlns:a16="http://schemas.microsoft.com/office/drawing/2014/main" id="{78F8AD83-EB5C-9769-1926-FB15BFD622B1}"/>
              </a:ext>
            </a:extLst>
          </p:cNvPr>
          <p:cNvPicPr>
            <a:picLocks noChangeAspect="1"/>
          </p:cNvPicPr>
          <p:nvPr/>
        </p:nvPicPr>
        <p:blipFill>
          <a:blip r:embed="rId2"/>
          <a:stretch>
            <a:fillRect/>
          </a:stretch>
        </p:blipFill>
        <p:spPr>
          <a:xfrm>
            <a:off x="5667271" y="978420"/>
            <a:ext cx="5898717" cy="5612719"/>
          </a:xfrm>
          <a:prstGeom prst="rect">
            <a:avLst/>
          </a:prstGeom>
        </p:spPr>
      </p:pic>
    </p:spTree>
    <p:extLst>
      <p:ext uri="{BB962C8B-B14F-4D97-AF65-F5344CB8AC3E}">
        <p14:creationId xmlns:p14="http://schemas.microsoft.com/office/powerpoint/2010/main" val="204833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BAAF3-E9DA-966D-1A9E-E05444080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192C7-4AFC-B5CE-5442-690F1DCD349A}"/>
              </a:ext>
            </a:extLst>
          </p:cNvPr>
          <p:cNvSpPr>
            <a:spLocks noGrp="1"/>
          </p:cNvSpPr>
          <p:nvPr>
            <p:ph type="title"/>
          </p:nvPr>
        </p:nvSpPr>
        <p:spPr>
          <a:xfrm>
            <a:off x="990601" y="601043"/>
            <a:ext cx="11371537" cy="1325563"/>
          </a:xfrm>
        </p:spPr>
        <p:txBody>
          <a:bodyPr>
            <a:normAutofit/>
          </a:bodyPr>
          <a:lstStyle/>
          <a:p>
            <a:r>
              <a:rPr lang="en-EE" sz="4000">
                <a:latin typeface="+mn-lt"/>
              </a:rPr>
              <a:t>Bigbanki riigid 2025</a:t>
            </a:r>
          </a:p>
        </p:txBody>
      </p:sp>
      <p:pic>
        <p:nvPicPr>
          <p:cNvPr id="3" name="logo up" descr="Image">
            <a:extLst>
              <a:ext uri="{FF2B5EF4-FFF2-40B4-BE49-F238E27FC236}">
                <a16:creationId xmlns:a16="http://schemas.microsoft.com/office/drawing/2014/main" id="{DBFE77F6-5480-68F6-265D-6192A03EE039}"/>
              </a:ext>
            </a:extLst>
          </p:cNvPr>
          <p:cNvPicPr>
            <a:picLocks noChangeAspect="1"/>
          </p:cNvPicPr>
          <p:nvPr/>
        </p:nvPicPr>
        <p:blipFill>
          <a:blip r:embed="rId3"/>
          <a:stretch>
            <a:fillRect/>
          </a:stretch>
        </p:blipFill>
        <p:spPr>
          <a:xfrm>
            <a:off x="342900" y="320675"/>
            <a:ext cx="1436195" cy="423186"/>
          </a:xfrm>
          <a:prstGeom prst="rect">
            <a:avLst/>
          </a:prstGeom>
          <a:ln w="12700">
            <a:miter lim="400000"/>
          </a:ln>
        </p:spPr>
      </p:pic>
      <p:graphicFrame>
        <p:nvGraphicFramePr>
          <p:cNvPr id="8" name="Content Placeholder 7">
            <a:extLst>
              <a:ext uri="{FF2B5EF4-FFF2-40B4-BE49-F238E27FC236}">
                <a16:creationId xmlns:a16="http://schemas.microsoft.com/office/drawing/2014/main" id="{4B77E59A-7EAF-D522-5E0A-ABC9ED18810B}"/>
              </a:ext>
            </a:extLst>
          </p:cNvPr>
          <p:cNvGraphicFramePr>
            <a:graphicFrameLocks noGrp="1"/>
          </p:cNvGraphicFramePr>
          <p:nvPr>
            <p:ph idx="1"/>
            <p:extLst>
              <p:ext uri="{D42A27DB-BD31-4B8C-83A1-F6EECF244321}">
                <p14:modId xmlns:p14="http://schemas.microsoft.com/office/powerpoint/2010/main" val="138609728"/>
              </p:ext>
            </p:extLst>
          </p:nvPr>
        </p:nvGraphicFramePr>
        <p:xfrm>
          <a:off x="457201" y="1887655"/>
          <a:ext cx="9666515" cy="4110381"/>
        </p:xfrm>
        <a:graphic>
          <a:graphicData uri="http://schemas.openxmlformats.org/drawingml/2006/table">
            <a:tbl>
              <a:tblPr>
                <a:tableStyleId>{7DF18680-E054-41AD-8BC1-D1AEF772440D}</a:tableStyleId>
              </a:tblPr>
              <a:tblGrid>
                <a:gridCol w="1499190">
                  <a:extLst>
                    <a:ext uri="{9D8B030D-6E8A-4147-A177-3AD203B41FA5}">
                      <a16:colId xmlns:a16="http://schemas.microsoft.com/office/drawing/2014/main" val="3303392017"/>
                    </a:ext>
                  </a:extLst>
                </a:gridCol>
                <a:gridCol w="1561066">
                  <a:extLst>
                    <a:ext uri="{9D8B030D-6E8A-4147-A177-3AD203B41FA5}">
                      <a16:colId xmlns:a16="http://schemas.microsoft.com/office/drawing/2014/main" val="2859867148"/>
                    </a:ext>
                  </a:extLst>
                </a:gridCol>
                <a:gridCol w="44450">
                  <a:extLst>
                    <a:ext uri="{9D8B030D-6E8A-4147-A177-3AD203B41FA5}">
                      <a16:colId xmlns:a16="http://schemas.microsoft.com/office/drawing/2014/main" val="1726087582"/>
                    </a:ext>
                  </a:extLst>
                </a:gridCol>
                <a:gridCol w="988828">
                  <a:extLst>
                    <a:ext uri="{9D8B030D-6E8A-4147-A177-3AD203B41FA5}">
                      <a16:colId xmlns:a16="http://schemas.microsoft.com/office/drawing/2014/main" val="1749336964"/>
                    </a:ext>
                  </a:extLst>
                </a:gridCol>
                <a:gridCol w="914400">
                  <a:extLst>
                    <a:ext uri="{9D8B030D-6E8A-4147-A177-3AD203B41FA5}">
                      <a16:colId xmlns:a16="http://schemas.microsoft.com/office/drawing/2014/main" val="1637214950"/>
                    </a:ext>
                  </a:extLst>
                </a:gridCol>
                <a:gridCol w="786809">
                  <a:extLst>
                    <a:ext uri="{9D8B030D-6E8A-4147-A177-3AD203B41FA5}">
                      <a16:colId xmlns:a16="http://schemas.microsoft.com/office/drawing/2014/main" val="1374091883"/>
                    </a:ext>
                  </a:extLst>
                </a:gridCol>
                <a:gridCol w="935665">
                  <a:extLst>
                    <a:ext uri="{9D8B030D-6E8A-4147-A177-3AD203B41FA5}">
                      <a16:colId xmlns:a16="http://schemas.microsoft.com/office/drawing/2014/main" val="788037732"/>
                    </a:ext>
                  </a:extLst>
                </a:gridCol>
                <a:gridCol w="776177">
                  <a:extLst>
                    <a:ext uri="{9D8B030D-6E8A-4147-A177-3AD203B41FA5}">
                      <a16:colId xmlns:a16="http://schemas.microsoft.com/office/drawing/2014/main" val="1843385682"/>
                    </a:ext>
                  </a:extLst>
                </a:gridCol>
                <a:gridCol w="817845">
                  <a:extLst>
                    <a:ext uri="{9D8B030D-6E8A-4147-A177-3AD203B41FA5}">
                      <a16:colId xmlns:a16="http://schemas.microsoft.com/office/drawing/2014/main" val="246423529"/>
                    </a:ext>
                  </a:extLst>
                </a:gridCol>
                <a:gridCol w="666072">
                  <a:extLst>
                    <a:ext uri="{9D8B030D-6E8A-4147-A177-3AD203B41FA5}">
                      <a16:colId xmlns:a16="http://schemas.microsoft.com/office/drawing/2014/main" val="2556671416"/>
                    </a:ext>
                  </a:extLst>
                </a:gridCol>
                <a:gridCol w="676013">
                  <a:extLst>
                    <a:ext uri="{9D8B030D-6E8A-4147-A177-3AD203B41FA5}">
                      <a16:colId xmlns:a16="http://schemas.microsoft.com/office/drawing/2014/main" val="2262009871"/>
                    </a:ext>
                  </a:extLst>
                </a:gridCol>
              </a:tblGrid>
              <a:tr h="417430">
                <a:tc>
                  <a:txBody>
                    <a:bodyPr/>
                    <a:lstStyle/>
                    <a:p>
                      <a:pPr algn="l" fontAlgn="b"/>
                      <a:endParaRPr lang="en-EE" sz="2000" b="0" i="0" u="none" strike="noStrike">
                        <a:solidFill>
                          <a:srgbClr val="000000"/>
                        </a:solidFill>
                        <a:effectLst/>
                        <a:latin typeface="Aptos Narrow" panose="020B0004020202020204" pitchFamily="34" charset="0"/>
                      </a:endParaRPr>
                    </a:p>
                  </a:txBody>
                  <a:tcPr marL="9525" marR="9525" marT="9525" marB="0" anchor="b">
                    <a:solidFill>
                      <a:schemeClr val="accent1">
                        <a:lumMod val="60000"/>
                        <a:lumOff val="40000"/>
                      </a:schemeClr>
                    </a:solidFill>
                  </a:tcPr>
                </a:tc>
                <a:tc gridSpan="2">
                  <a:txBody>
                    <a:bodyPr/>
                    <a:lstStyle/>
                    <a:p>
                      <a:pPr algn="ctr" fontAlgn="b"/>
                      <a:r>
                        <a:rPr lang="en-GB" sz="2400" b="1" u="none" strike="noStrike" dirty="0">
                          <a:solidFill>
                            <a:schemeClr val="tx1"/>
                          </a:solidFill>
                          <a:effectLst/>
                        </a:rPr>
                        <a:t>EE</a:t>
                      </a:r>
                      <a:endParaRPr lang="en-GB" sz="2400" b="1" i="0" u="none" strike="noStrike" dirty="0">
                        <a:solidFill>
                          <a:schemeClr val="tx1"/>
                        </a:solidFill>
                        <a:effectLst/>
                        <a:latin typeface="Aptos Narrow" panose="020B0004020202020204" pitchFamily="34" charset="0"/>
                      </a:endParaRPr>
                    </a:p>
                  </a:txBody>
                  <a:tcPr marL="9525" marR="9525" marT="9525" marB="0" anchor="b">
                    <a:solidFill>
                      <a:schemeClr val="accent1">
                        <a:lumMod val="60000"/>
                        <a:lumOff val="40000"/>
                      </a:schemeClr>
                    </a:solidFill>
                  </a:tcPr>
                </a:tc>
                <a:tc hMerge="1">
                  <a:txBody>
                    <a:bodyPr/>
                    <a:lstStyle/>
                    <a:p>
                      <a:pPr algn="ctr" fontAlgn="b"/>
                      <a:r>
                        <a:rPr lang="en-GB" sz="2000" b="1" u="none" strike="noStrike">
                          <a:solidFill>
                            <a:schemeClr val="tx1"/>
                          </a:solidFill>
                          <a:effectLst/>
                        </a:rPr>
                        <a:t>LV</a:t>
                      </a:r>
                      <a:endParaRPr lang="en-GB" sz="2000" b="1" i="0" u="none" strike="noStrike">
                        <a:solidFill>
                          <a:schemeClr val="tx1"/>
                        </a:solidFill>
                        <a:effectLst/>
                        <a:latin typeface="Aptos Narrow" panose="020B0004020202020204" pitchFamily="34" charset="0"/>
                      </a:endParaRPr>
                    </a:p>
                  </a:txBody>
                  <a:tcPr marL="9525" marR="9525" marT="9525" marB="0" anchor="b">
                    <a:solidFill>
                      <a:schemeClr val="accent1">
                        <a:lumMod val="60000"/>
                        <a:lumOff val="40000"/>
                      </a:schemeClr>
                    </a:solidFill>
                  </a:tcPr>
                </a:tc>
                <a:tc>
                  <a:txBody>
                    <a:bodyPr/>
                    <a:lstStyle/>
                    <a:p>
                      <a:pPr algn="ctr" fontAlgn="b"/>
                      <a:r>
                        <a:rPr lang="en-GB" sz="2400" b="1" u="none" strike="noStrike">
                          <a:solidFill>
                            <a:schemeClr val="tx1"/>
                          </a:solidFill>
                          <a:effectLst/>
                        </a:rPr>
                        <a:t>LV</a:t>
                      </a:r>
                      <a:endParaRPr lang="en-GB" sz="2400" b="1" i="0" u="none" strike="noStrike">
                        <a:solidFill>
                          <a:schemeClr val="tx1"/>
                        </a:solidFill>
                        <a:effectLst/>
                        <a:latin typeface="Aptos Narrow" panose="020B0004020202020204" pitchFamily="34" charset="0"/>
                      </a:endParaRPr>
                    </a:p>
                  </a:txBody>
                  <a:tcPr marL="9525" marR="9525" marT="9525" marB="0" anchor="b">
                    <a:solidFill>
                      <a:schemeClr val="accent1">
                        <a:lumMod val="60000"/>
                        <a:lumOff val="40000"/>
                      </a:schemeClr>
                    </a:solidFill>
                  </a:tcPr>
                </a:tc>
                <a:tc>
                  <a:txBody>
                    <a:bodyPr/>
                    <a:lstStyle/>
                    <a:p>
                      <a:pPr algn="ctr" fontAlgn="b"/>
                      <a:r>
                        <a:rPr lang="en-GB" sz="2400" b="1" u="none" strike="noStrike">
                          <a:solidFill>
                            <a:schemeClr val="tx1"/>
                          </a:solidFill>
                          <a:effectLst/>
                        </a:rPr>
                        <a:t>LT</a:t>
                      </a:r>
                      <a:endParaRPr lang="en-GB" sz="2400" b="1" i="0" u="none" strike="noStrike">
                        <a:solidFill>
                          <a:schemeClr val="tx1"/>
                        </a:solidFill>
                        <a:effectLst/>
                        <a:latin typeface="Aptos Narrow" panose="020B0004020202020204" pitchFamily="34" charset="0"/>
                      </a:endParaRPr>
                    </a:p>
                  </a:txBody>
                  <a:tcPr marL="9525" marR="9525" marT="9525" marB="0" anchor="b">
                    <a:solidFill>
                      <a:schemeClr val="accent1">
                        <a:lumMod val="60000"/>
                        <a:lumOff val="40000"/>
                      </a:schemeClr>
                    </a:solidFill>
                  </a:tcPr>
                </a:tc>
                <a:tc>
                  <a:txBody>
                    <a:bodyPr/>
                    <a:lstStyle/>
                    <a:p>
                      <a:pPr algn="ctr" fontAlgn="b"/>
                      <a:r>
                        <a:rPr lang="en-GB" sz="2400" b="1" u="none" strike="noStrike">
                          <a:solidFill>
                            <a:schemeClr val="tx1"/>
                          </a:solidFill>
                          <a:effectLst/>
                        </a:rPr>
                        <a:t>FI</a:t>
                      </a:r>
                      <a:endParaRPr lang="en-GB" sz="2400" b="1" i="0" u="none" strike="noStrike">
                        <a:solidFill>
                          <a:schemeClr val="tx1"/>
                        </a:solidFill>
                        <a:effectLst/>
                        <a:latin typeface="Aptos Narrow" panose="020B0004020202020204" pitchFamily="34" charset="0"/>
                      </a:endParaRPr>
                    </a:p>
                  </a:txBody>
                  <a:tcPr marL="9525" marR="9525" marT="9525" marB="0" anchor="b">
                    <a:solidFill>
                      <a:schemeClr val="accent1">
                        <a:lumMod val="60000"/>
                        <a:lumOff val="40000"/>
                      </a:schemeClr>
                    </a:solidFill>
                  </a:tcPr>
                </a:tc>
                <a:tc>
                  <a:txBody>
                    <a:bodyPr/>
                    <a:lstStyle/>
                    <a:p>
                      <a:pPr algn="ctr" fontAlgn="b"/>
                      <a:r>
                        <a:rPr lang="en-GB" sz="2400" b="1" u="none" strike="noStrike">
                          <a:solidFill>
                            <a:schemeClr val="tx1"/>
                          </a:solidFill>
                          <a:effectLst/>
                        </a:rPr>
                        <a:t>SE</a:t>
                      </a:r>
                      <a:endParaRPr lang="en-GB" sz="2400" b="1" i="0" u="none" strike="noStrike">
                        <a:solidFill>
                          <a:schemeClr val="tx1"/>
                        </a:solidFill>
                        <a:effectLst/>
                        <a:latin typeface="Aptos Narrow" panose="020B0004020202020204" pitchFamily="34" charset="0"/>
                      </a:endParaRPr>
                    </a:p>
                  </a:txBody>
                  <a:tcPr marL="9525" marR="9525" marT="9525" marB="0" anchor="b">
                    <a:solidFill>
                      <a:schemeClr val="accent1">
                        <a:lumMod val="60000"/>
                        <a:lumOff val="40000"/>
                      </a:schemeClr>
                    </a:solidFill>
                  </a:tcPr>
                </a:tc>
                <a:tc>
                  <a:txBody>
                    <a:bodyPr/>
                    <a:lstStyle/>
                    <a:p>
                      <a:pPr algn="ctr" fontAlgn="b"/>
                      <a:r>
                        <a:rPr lang="en-GB" sz="2400" b="1" u="none" strike="noStrike">
                          <a:solidFill>
                            <a:schemeClr val="tx1"/>
                          </a:solidFill>
                          <a:effectLst/>
                        </a:rPr>
                        <a:t>BU</a:t>
                      </a:r>
                      <a:endParaRPr lang="en-GB" sz="2400" b="1" i="0" u="none" strike="noStrike">
                        <a:solidFill>
                          <a:schemeClr val="tx1"/>
                        </a:solidFill>
                        <a:effectLst/>
                        <a:latin typeface="Aptos Narrow" panose="020B0004020202020204" pitchFamily="34" charset="0"/>
                      </a:endParaRPr>
                    </a:p>
                  </a:txBody>
                  <a:tcPr marL="9525" marR="9525" marT="9525" marB="0" anchor="b">
                    <a:solidFill>
                      <a:schemeClr val="accent1">
                        <a:lumMod val="60000"/>
                        <a:lumOff val="40000"/>
                      </a:schemeClr>
                    </a:solidFill>
                  </a:tcPr>
                </a:tc>
                <a:tc>
                  <a:txBody>
                    <a:bodyPr/>
                    <a:lstStyle/>
                    <a:p>
                      <a:pPr algn="ctr" fontAlgn="b"/>
                      <a:r>
                        <a:rPr lang="en-GB" sz="2400" b="1" u="none" strike="noStrike">
                          <a:solidFill>
                            <a:schemeClr val="tx1"/>
                          </a:solidFill>
                          <a:effectLst/>
                        </a:rPr>
                        <a:t>DE</a:t>
                      </a:r>
                      <a:endParaRPr lang="en-GB" sz="2400" b="1" i="0" u="none" strike="noStrike">
                        <a:solidFill>
                          <a:schemeClr val="tx1"/>
                        </a:solidFill>
                        <a:effectLst/>
                        <a:latin typeface="Aptos Narrow" panose="020B0004020202020204" pitchFamily="34" charset="0"/>
                      </a:endParaRPr>
                    </a:p>
                  </a:txBody>
                  <a:tcPr marL="9525" marR="9525" marT="9525" marB="0" anchor="b">
                    <a:solidFill>
                      <a:schemeClr val="accent1">
                        <a:lumMod val="60000"/>
                        <a:lumOff val="40000"/>
                      </a:schemeClr>
                    </a:solidFill>
                  </a:tcPr>
                </a:tc>
                <a:tc>
                  <a:txBody>
                    <a:bodyPr/>
                    <a:lstStyle/>
                    <a:p>
                      <a:pPr algn="ctr" fontAlgn="b"/>
                      <a:r>
                        <a:rPr lang="en-GB" sz="2400" b="1" u="none" strike="noStrike">
                          <a:solidFill>
                            <a:schemeClr val="tx1"/>
                          </a:solidFill>
                          <a:effectLst/>
                        </a:rPr>
                        <a:t>NE</a:t>
                      </a:r>
                      <a:endParaRPr lang="en-GB" sz="2400" b="1" i="0" u="none" strike="noStrike">
                        <a:solidFill>
                          <a:schemeClr val="tx1"/>
                        </a:solidFill>
                        <a:effectLst/>
                        <a:latin typeface="Aptos Narrow" panose="020B0004020202020204" pitchFamily="34" charset="0"/>
                      </a:endParaRPr>
                    </a:p>
                  </a:txBody>
                  <a:tcPr marL="9525" marR="9525" marT="9525" marB="0" anchor="b">
                    <a:solidFill>
                      <a:schemeClr val="accent1">
                        <a:lumMod val="60000"/>
                        <a:lumOff val="40000"/>
                      </a:schemeClr>
                    </a:solidFill>
                  </a:tcPr>
                </a:tc>
                <a:tc>
                  <a:txBody>
                    <a:bodyPr/>
                    <a:lstStyle/>
                    <a:p>
                      <a:pPr algn="ctr" fontAlgn="b"/>
                      <a:r>
                        <a:rPr lang="en-GB" sz="2400" b="1" u="none" strike="noStrike">
                          <a:solidFill>
                            <a:schemeClr val="tx1"/>
                          </a:solidFill>
                          <a:effectLst/>
                        </a:rPr>
                        <a:t>AU</a:t>
                      </a:r>
                      <a:endParaRPr lang="en-GB" sz="2400" b="1" i="0" u="none" strike="noStrike">
                        <a:solidFill>
                          <a:schemeClr val="tx1"/>
                        </a:solidFill>
                        <a:effectLst/>
                        <a:latin typeface="Aptos Narrow" panose="020B000402020202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989809490"/>
                  </a:ext>
                </a:extLst>
              </a:tr>
              <a:tr h="417430">
                <a:tc>
                  <a:txBody>
                    <a:bodyPr/>
                    <a:lstStyle/>
                    <a:p>
                      <a:pPr algn="l" fontAlgn="b"/>
                      <a:r>
                        <a:rPr lang="en-GB" sz="2400" b="1" u="none" strike="noStrike" dirty="0">
                          <a:effectLst/>
                        </a:rPr>
                        <a:t>SKP</a:t>
                      </a:r>
                      <a:endParaRPr lang="en-GB" sz="2400" b="1" i="0" u="none" strike="noStrike" dirty="0">
                        <a:solidFill>
                          <a:srgbClr val="000000"/>
                        </a:solidFill>
                        <a:effectLst/>
                        <a:latin typeface="Aptos Narrow" panose="020B0004020202020204" pitchFamily="34" charset="0"/>
                      </a:endParaRPr>
                    </a:p>
                  </a:txBody>
                  <a:tcPr marL="9525" marR="9525" marT="9525" marB="0" anchor="b">
                    <a:solidFill>
                      <a:schemeClr val="accent1">
                        <a:lumMod val="60000"/>
                        <a:lumOff val="40000"/>
                      </a:schemeClr>
                    </a:solidFill>
                  </a:tcPr>
                </a:tc>
                <a:tc gridSpan="2">
                  <a:txBody>
                    <a:bodyPr/>
                    <a:lstStyle/>
                    <a:p>
                      <a:pPr algn="ctr" fontAlgn="b"/>
                      <a:r>
                        <a:rPr lang="en-EE" sz="2400" u="none" strike="noStrike" dirty="0">
                          <a:solidFill>
                            <a:schemeClr val="tx1"/>
                          </a:solidFill>
                          <a:effectLst/>
                        </a:rPr>
                        <a:t>0,5 (0,9)</a:t>
                      </a:r>
                      <a:endParaRPr lang="en-EE" sz="2400" b="0" i="0" u="none" strike="noStrike" dirty="0">
                        <a:solidFill>
                          <a:schemeClr val="tx1"/>
                        </a:solidFill>
                        <a:effectLst/>
                        <a:latin typeface="Aptos Narrow" panose="020B0004020202020204" pitchFamily="34" charset="0"/>
                      </a:endParaRPr>
                    </a:p>
                  </a:txBody>
                  <a:tcPr marL="9525" marR="9525" marT="9525" marB="0" anchor="b"/>
                </a:tc>
                <a:tc hMerge="1">
                  <a:txBody>
                    <a:bodyPr/>
                    <a:lstStyle/>
                    <a:p>
                      <a:pPr algn="r" fontAlgn="b"/>
                      <a:r>
                        <a:rPr lang="en-EE" sz="2000" u="none" strike="noStrike" dirty="0">
                          <a:solidFill>
                            <a:schemeClr val="tx1"/>
                          </a:solidFill>
                          <a:effectLst/>
                        </a:rPr>
                        <a:t>1,0</a:t>
                      </a:r>
                      <a:endParaRPr lang="en-EE" sz="20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1,0</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2,7</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0,5</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b="0" i="0" u="none" strike="noStrike" dirty="0">
                          <a:solidFill>
                            <a:schemeClr val="tx1"/>
                          </a:solidFill>
                          <a:effectLst/>
                          <a:latin typeface="Aptos Narrow" panose="020B0004020202020204" pitchFamily="34" charset="0"/>
                        </a:rPr>
                        <a:t>0,7</a:t>
                      </a:r>
                    </a:p>
                  </a:txBody>
                  <a:tcPr marL="9525" marR="9525" marT="9525" marB="0" anchor="b"/>
                </a:tc>
                <a:tc>
                  <a:txBody>
                    <a:bodyPr/>
                    <a:lstStyle/>
                    <a:p>
                      <a:pPr algn="r" fontAlgn="b"/>
                      <a:r>
                        <a:rPr lang="en-EE" sz="2400" b="0" i="0" u="none" strike="noStrike" dirty="0">
                          <a:solidFill>
                            <a:schemeClr val="tx1"/>
                          </a:solidFill>
                          <a:effectLst/>
                          <a:latin typeface="Aptos Narrow" panose="020B0004020202020204" pitchFamily="34" charset="0"/>
                        </a:rPr>
                        <a:t>3,0</a:t>
                      </a:r>
                    </a:p>
                  </a:txBody>
                  <a:tcPr marL="9525" marR="9525" marT="9525" marB="0" anchor="b"/>
                </a:tc>
                <a:tc>
                  <a:txBody>
                    <a:bodyPr/>
                    <a:lstStyle/>
                    <a:p>
                      <a:pPr algn="r" fontAlgn="b"/>
                      <a:r>
                        <a:rPr lang="en-EE" sz="2400" u="none" strike="noStrike" dirty="0">
                          <a:solidFill>
                            <a:schemeClr val="tx1"/>
                          </a:solidFill>
                          <a:effectLst/>
                        </a:rPr>
                        <a:t>0,2</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1,4</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0,3</a:t>
                      </a:r>
                      <a:endParaRPr lang="en-EE" sz="2400" b="0" i="0" u="none" strike="noStrike" dirty="0">
                        <a:solidFill>
                          <a:schemeClr val="tx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2329265"/>
                  </a:ext>
                </a:extLst>
              </a:tr>
              <a:tr h="417430">
                <a:tc>
                  <a:txBody>
                    <a:bodyPr/>
                    <a:lstStyle/>
                    <a:p>
                      <a:pPr algn="l" fontAlgn="b"/>
                      <a:r>
                        <a:rPr lang="en-GB" sz="2400" b="1" u="none" strike="noStrike" dirty="0" err="1">
                          <a:effectLst/>
                        </a:rPr>
                        <a:t>Inflatsioon</a:t>
                      </a:r>
                      <a:endParaRPr lang="en-GB" sz="2400" b="1" i="0" u="none" strike="noStrike" dirty="0">
                        <a:solidFill>
                          <a:srgbClr val="000000"/>
                        </a:solidFill>
                        <a:effectLst/>
                        <a:latin typeface="Aptos Narrow" panose="020B0004020202020204" pitchFamily="34" charset="0"/>
                      </a:endParaRPr>
                    </a:p>
                  </a:txBody>
                  <a:tcPr marL="9525" marR="9525" marT="9525" marB="0" anchor="b">
                    <a:solidFill>
                      <a:schemeClr val="accent1">
                        <a:lumMod val="60000"/>
                        <a:lumOff val="40000"/>
                      </a:schemeClr>
                    </a:solidFill>
                  </a:tcPr>
                </a:tc>
                <a:tc gridSpan="2">
                  <a:txBody>
                    <a:bodyPr/>
                    <a:lstStyle/>
                    <a:p>
                      <a:pPr algn="ctr" fontAlgn="b"/>
                      <a:r>
                        <a:rPr lang="en-EE" sz="2400" u="none" strike="noStrike" dirty="0">
                          <a:solidFill>
                            <a:schemeClr val="tx1"/>
                          </a:solidFill>
                          <a:effectLst/>
                        </a:rPr>
                        <a:t>5,1 (4,2)</a:t>
                      </a:r>
                      <a:endParaRPr lang="en-EE" sz="2400" b="0" i="0" u="none" strike="noStrike" dirty="0">
                        <a:solidFill>
                          <a:schemeClr val="tx1"/>
                        </a:solidFill>
                        <a:effectLst/>
                        <a:latin typeface="Aptos Narrow" panose="020B0004020202020204" pitchFamily="34" charset="0"/>
                      </a:endParaRPr>
                    </a:p>
                  </a:txBody>
                  <a:tcPr marL="9525" marR="9525" marT="9525" marB="0" anchor="b"/>
                </a:tc>
                <a:tc hMerge="1">
                  <a:txBody>
                    <a:bodyPr/>
                    <a:lstStyle/>
                    <a:p>
                      <a:pPr algn="r" fontAlgn="b"/>
                      <a:r>
                        <a:rPr lang="en-EE" sz="2000" u="none" strike="noStrike" dirty="0">
                          <a:solidFill>
                            <a:schemeClr val="tx1"/>
                          </a:solidFill>
                          <a:effectLst/>
                        </a:rPr>
                        <a:t>3,8</a:t>
                      </a:r>
                      <a:endParaRPr lang="en-EE" sz="20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3,8</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3,6</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1,9</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b="0" i="0" u="none" strike="noStrike" dirty="0">
                          <a:solidFill>
                            <a:schemeClr val="tx1"/>
                          </a:solidFill>
                          <a:effectLst/>
                          <a:latin typeface="Aptos Narrow" panose="020B0004020202020204" pitchFamily="34" charset="0"/>
                        </a:rPr>
                        <a:t>2,3</a:t>
                      </a:r>
                    </a:p>
                  </a:txBody>
                  <a:tcPr marL="9525" marR="9525" marT="9525" marB="0" anchor="b"/>
                </a:tc>
                <a:tc>
                  <a:txBody>
                    <a:bodyPr/>
                    <a:lstStyle/>
                    <a:p>
                      <a:pPr algn="r" fontAlgn="b"/>
                      <a:r>
                        <a:rPr lang="en-EE" sz="2400" u="none" strike="noStrike">
                          <a:solidFill>
                            <a:schemeClr val="tx1"/>
                          </a:solidFill>
                          <a:effectLst/>
                        </a:rPr>
                        <a:t>3,6</a:t>
                      </a:r>
                      <a:endParaRPr lang="en-EE" sz="2400" b="0" i="0" u="none" strike="noStrike">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2,1</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b="0" i="0" u="none" strike="noStrike" dirty="0">
                          <a:solidFill>
                            <a:schemeClr val="tx1"/>
                          </a:solidFill>
                          <a:effectLst/>
                          <a:latin typeface="Aptos Narrow" panose="020B0004020202020204" pitchFamily="34" charset="0"/>
                        </a:rPr>
                        <a:t>2,9</a:t>
                      </a:r>
                    </a:p>
                  </a:txBody>
                  <a:tcPr marL="9525" marR="9525" marT="9525" marB="0" anchor="b"/>
                </a:tc>
                <a:tc>
                  <a:txBody>
                    <a:bodyPr/>
                    <a:lstStyle/>
                    <a:p>
                      <a:pPr algn="r" fontAlgn="b"/>
                      <a:r>
                        <a:rPr lang="en-EE" sz="2400" u="none" strike="noStrike" dirty="0">
                          <a:solidFill>
                            <a:schemeClr val="tx1"/>
                          </a:solidFill>
                          <a:effectLst/>
                        </a:rPr>
                        <a:t>3,6</a:t>
                      </a:r>
                      <a:endParaRPr lang="en-EE" sz="2400" b="0" i="0" u="none" strike="noStrike" dirty="0">
                        <a:solidFill>
                          <a:schemeClr val="tx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86747712"/>
                  </a:ext>
                </a:extLst>
              </a:tr>
              <a:tr h="417430">
                <a:tc>
                  <a:txBody>
                    <a:bodyPr/>
                    <a:lstStyle/>
                    <a:p>
                      <a:pPr algn="l" fontAlgn="b"/>
                      <a:r>
                        <a:rPr lang="en-GB" sz="2400" b="1" u="none" strike="noStrike" dirty="0" err="1">
                          <a:effectLst/>
                        </a:rPr>
                        <a:t>Palga</a:t>
                      </a:r>
                      <a:r>
                        <a:rPr lang="en-GB" sz="2400" b="1" u="none" strike="noStrike" dirty="0">
                          <a:effectLst/>
                        </a:rPr>
                        <a:t> </a:t>
                      </a:r>
                      <a:r>
                        <a:rPr lang="en-GB" sz="2400" b="1" u="none" strike="noStrike" dirty="0" err="1">
                          <a:effectLst/>
                        </a:rPr>
                        <a:t>kasv</a:t>
                      </a:r>
                      <a:r>
                        <a:rPr lang="en-GB" sz="2400" b="1" u="none" strike="noStrike" dirty="0">
                          <a:effectLst/>
                        </a:rPr>
                        <a:t>*</a:t>
                      </a:r>
                      <a:endParaRPr lang="en-GB" sz="2400" b="1" i="0" u="none" strike="noStrike" dirty="0">
                        <a:solidFill>
                          <a:srgbClr val="000000"/>
                        </a:solidFill>
                        <a:effectLst/>
                        <a:latin typeface="Aptos Narrow" panose="020B0004020202020204" pitchFamily="34" charset="0"/>
                      </a:endParaRPr>
                    </a:p>
                  </a:txBody>
                  <a:tcPr marL="9525" marR="9525" marT="9525" marB="0" anchor="b">
                    <a:solidFill>
                      <a:schemeClr val="accent1">
                        <a:lumMod val="60000"/>
                        <a:lumOff val="40000"/>
                      </a:schemeClr>
                    </a:solidFill>
                  </a:tcPr>
                </a:tc>
                <a:tc gridSpan="2">
                  <a:txBody>
                    <a:bodyPr/>
                    <a:lstStyle/>
                    <a:p>
                      <a:pPr algn="ctr" fontAlgn="b"/>
                      <a:r>
                        <a:rPr lang="en-EE" sz="2400" u="none" strike="noStrike" dirty="0">
                          <a:solidFill>
                            <a:schemeClr val="tx1"/>
                          </a:solidFill>
                          <a:effectLst/>
                        </a:rPr>
                        <a:t>5,7(6,1)</a:t>
                      </a:r>
                      <a:endParaRPr lang="en-EE" sz="2400" b="0" i="0" u="none" strike="noStrike" dirty="0">
                        <a:solidFill>
                          <a:schemeClr val="tx1"/>
                        </a:solidFill>
                        <a:effectLst/>
                        <a:latin typeface="Aptos Narrow" panose="020B0004020202020204" pitchFamily="34" charset="0"/>
                      </a:endParaRPr>
                    </a:p>
                  </a:txBody>
                  <a:tcPr marL="9525" marR="9525" marT="9525" marB="0" anchor="b"/>
                </a:tc>
                <a:tc hMerge="1">
                  <a:txBody>
                    <a:bodyPr/>
                    <a:lstStyle/>
                    <a:p>
                      <a:pPr algn="r" fontAlgn="b"/>
                      <a:r>
                        <a:rPr lang="en-EE" sz="2000" u="none" strike="noStrike" dirty="0">
                          <a:solidFill>
                            <a:schemeClr val="tx1"/>
                          </a:solidFill>
                          <a:effectLst/>
                        </a:rPr>
                        <a:t>6</a:t>
                      </a:r>
                      <a:endParaRPr lang="en-EE" sz="20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6</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8,7</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3,1</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3,7</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9,6</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a:solidFill>
                            <a:schemeClr val="tx1"/>
                          </a:solidFill>
                          <a:effectLst/>
                        </a:rPr>
                        <a:t>3,1</a:t>
                      </a:r>
                      <a:endParaRPr lang="en-EE" sz="2400" b="0" i="0" u="none" strike="noStrike">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a:solidFill>
                            <a:schemeClr val="tx1"/>
                          </a:solidFill>
                          <a:effectLst/>
                        </a:rPr>
                        <a:t>5,1</a:t>
                      </a:r>
                      <a:endParaRPr lang="en-EE" sz="2400" b="0" i="0" u="none" strike="noStrike">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a:solidFill>
                            <a:schemeClr val="tx1"/>
                          </a:solidFill>
                          <a:effectLst/>
                        </a:rPr>
                        <a:t>3,2</a:t>
                      </a:r>
                      <a:endParaRPr lang="en-EE" sz="2400" b="0" i="0" u="none" strike="noStrike">
                        <a:solidFill>
                          <a:schemeClr val="tx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44426600"/>
                  </a:ext>
                </a:extLst>
              </a:tr>
              <a:tr h="417430">
                <a:tc>
                  <a:txBody>
                    <a:bodyPr/>
                    <a:lstStyle/>
                    <a:p>
                      <a:pPr algn="l" fontAlgn="b"/>
                      <a:r>
                        <a:rPr lang="en-GB" sz="2400" b="1" u="none" strike="noStrike" dirty="0" err="1">
                          <a:effectLst/>
                        </a:rPr>
                        <a:t>Töötus</a:t>
                      </a:r>
                      <a:endParaRPr lang="en-GB" sz="2400" b="1" i="0" u="none" strike="noStrike" dirty="0">
                        <a:solidFill>
                          <a:srgbClr val="000000"/>
                        </a:solidFill>
                        <a:effectLst/>
                        <a:latin typeface="Aptos Narrow" panose="020B0004020202020204" pitchFamily="34" charset="0"/>
                      </a:endParaRPr>
                    </a:p>
                  </a:txBody>
                  <a:tcPr marL="9525" marR="9525" marT="9525" marB="0" anchor="b">
                    <a:solidFill>
                      <a:schemeClr val="accent1">
                        <a:lumMod val="60000"/>
                        <a:lumOff val="40000"/>
                      </a:schemeClr>
                    </a:solidFill>
                  </a:tcPr>
                </a:tc>
                <a:tc gridSpan="2">
                  <a:txBody>
                    <a:bodyPr/>
                    <a:lstStyle/>
                    <a:p>
                      <a:pPr algn="ctr" fontAlgn="b"/>
                      <a:r>
                        <a:rPr lang="en-EE" sz="2400" u="none" strike="noStrike" dirty="0">
                          <a:solidFill>
                            <a:schemeClr val="tx1"/>
                          </a:solidFill>
                          <a:effectLst/>
                        </a:rPr>
                        <a:t>7,9(7,2)</a:t>
                      </a:r>
                      <a:endParaRPr lang="en-EE" sz="2400" b="0" i="0" u="none" strike="noStrike" dirty="0">
                        <a:solidFill>
                          <a:schemeClr val="tx1"/>
                        </a:solidFill>
                        <a:effectLst/>
                        <a:latin typeface="Aptos Narrow" panose="020B0004020202020204" pitchFamily="34" charset="0"/>
                      </a:endParaRPr>
                    </a:p>
                  </a:txBody>
                  <a:tcPr marL="9525" marR="9525" marT="9525" marB="0" anchor="b"/>
                </a:tc>
                <a:tc hMerge="1">
                  <a:txBody>
                    <a:bodyPr/>
                    <a:lstStyle/>
                    <a:p>
                      <a:pPr algn="r" fontAlgn="b"/>
                      <a:r>
                        <a:rPr lang="en-EE" sz="2000" u="none" strike="noStrike" dirty="0">
                          <a:solidFill>
                            <a:schemeClr val="tx1"/>
                          </a:solidFill>
                          <a:effectLst/>
                        </a:rPr>
                        <a:t>6,7</a:t>
                      </a:r>
                      <a:endParaRPr lang="en-EE" sz="20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6,7</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6,6</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9,0</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b="0" i="0" u="none" strike="noStrike" dirty="0">
                          <a:solidFill>
                            <a:schemeClr val="tx1"/>
                          </a:solidFill>
                          <a:effectLst/>
                          <a:latin typeface="Aptos Narrow" panose="020B0004020202020204" pitchFamily="34" charset="0"/>
                        </a:rPr>
                        <a:t>9,0</a:t>
                      </a:r>
                    </a:p>
                  </a:txBody>
                  <a:tcPr marL="9525" marR="9525" marT="9525" marB="0" anchor="b"/>
                </a:tc>
                <a:tc>
                  <a:txBody>
                    <a:bodyPr/>
                    <a:lstStyle/>
                    <a:p>
                      <a:pPr algn="r" fontAlgn="b"/>
                      <a:r>
                        <a:rPr lang="en-EE" sz="2400" b="0" i="0" u="none" strike="noStrike" dirty="0">
                          <a:solidFill>
                            <a:schemeClr val="tx1"/>
                          </a:solidFill>
                          <a:effectLst/>
                          <a:latin typeface="Aptos Narrow" panose="020B0004020202020204" pitchFamily="34" charset="0"/>
                        </a:rPr>
                        <a:t>3,5</a:t>
                      </a:r>
                    </a:p>
                  </a:txBody>
                  <a:tcPr marL="9525" marR="9525" marT="9525" marB="0" anchor="b"/>
                </a:tc>
                <a:tc>
                  <a:txBody>
                    <a:bodyPr/>
                    <a:lstStyle/>
                    <a:p>
                      <a:pPr algn="r" fontAlgn="b"/>
                      <a:r>
                        <a:rPr lang="en-EE" sz="2400" u="none" strike="noStrike" dirty="0">
                          <a:solidFill>
                            <a:schemeClr val="tx1"/>
                          </a:solidFill>
                          <a:effectLst/>
                        </a:rPr>
                        <a:t>3,7</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3,8</a:t>
                      </a:r>
                      <a:endParaRPr lang="en-EE" sz="2400" b="0" i="0" u="none" strike="noStrike" dirty="0">
                        <a:solidFill>
                          <a:schemeClr val="tx1"/>
                        </a:solidFill>
                        <a:effectLst/>
                        <a:latin typeface="Aptos Narrow" panose="020B0004020202020204" pitchFamily="34" charset="0"/>
                      </a:endParaRPr>
                    </a:p>
                  </a:txBody>
                  <a:tcPr marL="9525" marR="9525" marT="9525" marB="0" anchor="b"/>
                </a:tc>
                <a:tc>
                  <a:txBody>
                    <a:bodyPr/>
                    <a:lstStyle/>
                    <a:p>
                      <a:pPr algn="r" fontAlgn="b"/>
                      <a:r>
                        <a:rPr lang="en-EE" sz="2400" u="none" strike="noStrike" dirty="0">
                          <a:solidFill>
                            <a:schemeClr val="tx1"/>
                          </a:solidFill>
                          <a:effectLst/>
                        </a:rPr>
                        <a:t>5,7</a:t>
                      </a:r>
                      <a:endParaRPr lang="en-EE" sz="2400" b="0" i="0" u="none" strike="noStrike" dirty="0">
                        <a:solidFill>
                          <a:schemeClr val="tx1"/>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26466662"/>
                  </a:ext>
                </a:extLst>
              </a:tr>
              <a:tr h="417430">
                <a:tc>
                  <a:txBody>
                    <a:bodyPr/>
                    <a:lstStyle/>
                    <a:p>
                      <a:pPr algn="l" fontAlgn="b"/>
                      <a:endParaRPr lang="en-GB" sz="2000" b="1" i="0" u="none" strike="noStrike" dirty="0">
                        <a:solidFill>
                          <a:srgbClr val="000000"/>
                        </a:solidFill>
                        <a:effectLst/>
                        <a:latin typeface="Aptos Narrow" panose="020B0004020202020204" pitchFamily="34" charset="0"/>
                      </a:endParaRPr>
                    </a:p>
                  </a:txBody>
                  <a:tcPr marL="9525" marR="9525" marT="9525" marB="0" anchor="b">
                    <a:solidFill>
                      <a:schemeClr val="accent1">
                        <a:lumMod val="60000"/>
                        <a:lumOff val="40000"/>
                      </a:schemeClr>
                    </a:solidFill>
                  </a:tcPr>
                </a:tc>
                <a:tc>
                  <a:txBody>
                    <a:bodyPr/>
                    <a:lstStyle/>
                    <a:p>
                      <a:pPr algn="ct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a:solidFill>
                          <a:srgbClr val="FF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35910207"/>
                  </a:ext>
                </a:extLst>
              </a:tr>
              <a:tr h="417430">
                <a:tc>
                  <a:txBody>
                    <a:bodyPr/>
                    <a:lstStyle/>
                    <a:p>
                      <a:pPr algn="r" fontAlgn="b"/>
                      <a:r>
                        <a:rPr lang="en-GB" sz="2000" b="0" i="0" u="none" strike="noStrike" dirty="0">
                          <a:solidFill>
                            <a:srgbClr val="000000"/>
                          </a:solidFill>
                          <a:effectLst/>
                          <a:latin typeface="Aptos Narrow" panose="020B0004020202020204" pitchFamily="34" charset="0"/>
                        </a:rPr>
                        <a:t>Allikas </a:t>
                      </a:r>
                    </a:p>
                  </a:txBody>
                  <a:tcPr marL="9525" marR="9525" marT="9525" marB="0" anchor="b">
                    <a:solidFill>
                      <a:schemeClr val="accent1">
                        <a:lumMod val="60000"/>
                        <a:lumOff val="40000"/>
                      </a:schemeClr>
                    </a:solidFill>
                  </a:tcPr>
                </a:tc>
                <a:tc>
                  <a:txBody>
                    <a:bodyPr/>
                    <a:lstStyle/>
                    <a:p>
                      <a:pPr algn="ctr" fontAlgn="b"/>
                      <a:r>
                        <a:rPr lang="en-EE" sz="2000" b="0" i="0" u="none" strike="noStrike" dirty="0">
                          <a:solidFill>
                            <a:srgbClr val="000000"/>
                          </a:solidFill>
                          <a:effectLst/>
                          <a:latin typeface="Aptos Narrow" panose="020B0004020202020204" pitchFamily="34" charset="0"/>
                        </a:rPr>
                        <a:t>IMF, Oct</a:t>
                      </a:r>
                    </a:p>
                  </a:txBody>
                  <a:tcPr marL="9525" marR="9525" marT="9525" marB="0" anchor="b"/>
                </a:tc>
                <a:tc>
                  <a:txBody>
                    <a:bodyPr/>
                    <a:lstStyle/>
                    <a:p>
                      <a:pPr algn="ct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EE" sz="20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85143339"/>
                  </a:ext>
                </a:extLst>
              </a:tr>
              <a:tr h="770941">
                <a:tc>
                  <a:txBody>
                    <a:bodyPr/>
                    <a:lstStyle/>
                    <a:p>
                      <a:pPr algn="r" fontAlgn="b"/>
                      <a:r>
                        <a:rPr lang="en-GB" sz="2000" b="0" i="0" u="none" strike="noStrike" dirty="0">
                          <a:solidFill>
                            <a:srgbClr val="000000"/>
                          </a:solidFill>
                          <a:effectLst/>
                          <a:latin typeface="Aptos Narrow" panose="020B0004020202020204" pitchFamily="34" charset="0"/>
                        </a:rPr>
                        <a:t>*</a:t>
                      </a:r>
                    </a:p>
                  </a:txBody>
                  <a:tcPr marL="9525" marR="9525" marT="9525" marB="0" anchor="b"/>
                </a:tc>
                <a:tc>
                  <a:txBody>
                    <a:bodyPr/>
                    <a:lstStyle/>
                    <a:p>
                      <a:pPr algn="l" fontAlgn="b"/>
                      <a:r>
                        <a:rPr lang="en-GB" sz="2000" u="none" strike="noStrike" dirty="0">
                          <a:effectLst/>
                        </a:rPr>
                        <a:t>MoF(</a:t>
                      </a:r>
                      <a:r>
                        <a:rPr lang="en-GB" sz="2000" u="none" strike="noStrike" dirty="0" err="1">
                          <a:effectLst/>
                        </a:rPr>
                        <a:t>Bigbank</a:t>
                      </a:r>
                      <a:r>
                        <a:rPr lang="en-GB" sz="2000" u="none" strike="noStrike" dirty="0">
                          <a:effectLst/>
                        </a:rPr>
                        <a:t>)</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dirty="0" err="1">
                          <a:effectLst/>
                        </a:rPr>
                        <a:t>BoLat</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dirty="0" err="1">
                          <a:effectLst/>
                        </a:rPr>
                        <a:t>BoLit</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err="1">
                          <a:effectLst/>
                        </a:rPr>
                        <a:t>BoF</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BoS</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EC</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dirty="0">
                          <a:effectLst/>
                        </a:rPr>
                        <a:t>BB</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dirty="0" err="1">
                          <a:effectLst/>
                        </a:rPr>
                        <a:t>BoN</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dirty="0">
                          <a:effectLst/>
                        </a:rPr>
                        <a:t>EC</a:t>
                      </a:r>
                      <a:endParaRPr lang="en-GB"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58507761"/>
                  </a:ext>
                </a:extLst>
              </a:tr>
              <a:tr h="417430">
                <a:tc>
                  <a:txBody>
                    <a:bodyPr/>
                    <a:lstStyle/>
                    <a:p>
                      <a:pPr algn="l" fontAlgn="b"/>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dirty="0">
                          <a:effectLst/>
                        </a:rPr>
                        <a:t>Aug</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June</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June</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June</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June</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May</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June</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June</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dirty="0">
                          <a:effectLst/>
                        </a:rPr>
                        <a:t>May</a:t>
                      </a:r>
                      <a:endParaRPr lang="en-GB"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02866093"/>
                  </a:ext>
                </a:extLst>
              </a:tr>
            </a:tbl>
          </a:graphicData>
        </a:graphic>
      </p:graphicFrame>
    </p:spTree>
    <p:extLst>
      <p:ext uri="{BB962C8B-B14F-4D97-AF65-F5344CB8AC3E}">
        <p14:creationId xmlns:p14="http://schemas.microsoft.com/office/powerpoint/2010/main" val="49857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10877-FDB3-D6CE-1D63-040386005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8FF73-A8C1-D328-E545-A8D8D38058FD}"/>
              </a:ext>
            </a:extLst>
          </p:cNvPr>
          <p:cNvSpPr>
            <a:spLocks noGrp="1"/>
          </p:cNvSpPr>
          <p:nvPr>
            <p:ph type="title"/>
          </p:nvPr>
        </p:nvSpPr>
        <p:spPr>
          <a:xfrm>
            <a:off x="1530928" y="532268"/>
            <a:ext cx="10515600" cy="1325563"/>
          </a:xfrm>
        </p:spPr>
        <p:txBody>
          <a:bodyPr/>
          <a:lstStyle/>
          <a:p>
            <a:r>
              <a:rPr lang="en-EE"/>
              <a:t>Eesti majandus</a:t>
            </a:r>
          </a:p>
        </p:txBody>
      </p:sp>
      <p:sp>
        <p:nvSpPr>
          <p:cNvPr id="3" name="Content Placeholder 2">
            <a:extLst>
              <a:ext uri="{FF2B5EF4-FFF2-40B4-BE49-F238E27FC236}">
                <a16:creationId xmlns:a16="http://schemas.microsoft.com/office/drawing/2014/main" id="{01EA7E28-DAF1-F8A3-3EC3-1FAC2899FD3B}"/>
              </a:ext>
            </a:extLst>
          </p:cNvPr>
          <p:cNvSpPr>
            <a:spLocks noGrp="1"/>
          </p:cNvSpPr>
          <p:nvPr>
            <p:ph idx="1"/>
          </p:nvPr>
        </p:nvSpPr>
        <p:spPr/>
        <p:txBody>
          <a:bodyPr/>
          <a:lstStyle/>
          <a:p>
            <a:pPr marL="0" indent="0" algn="l">
              <a:buNone/>
            </a:pPr>
            <a:r>
              <a:rPr lang="en-GB" dirty="0">
                <a:solidFill>
                  <a:srgbClr val="333333"/>
                </a:solidFill>
                <a:latin typeface="proxima_nova"/>
              </a:rPr>
              <a:t>“</a:t>
            </a:r>
            <a:r>
              <a:rPr lang="en-GB" b="0" i="0" u="none" strike="noStrike" dirty="0" err="1">
                <a:solidFill>
                  <a:srgbClr val="333333"/>
                </a:solidFill>
                <a:effectLst/>
                <a:latin typeface="proxima_nova"/>
              </a:rPr>
              <a:t>Muutunud</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julgeoleku</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ja</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poliitilise</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olukorra</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tõttu</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olemegi</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muutunud</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Euroopa</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eeslinna</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kõige</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tagumisemaks</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tänavaks</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kus</a:t>
            </a:r>
            <a:r>
              <a:rPr lang="en-GB" b="0" i="0" u="none" strike="noStrike" dirty="0">
                <a:solidFill>
                  <a:srgbClr val="333333"/>
                </a:solidFill>
                <a:effectLst/>
                <a:latin typeface="proxima_nova"/>
              </a:rPr>
              <a:t> on </a:t>
            </a:r>
            <a:r>
              <a:rPr lang="en-GB" b="0" i="0" u="none" strike="noStrike" dirty="0" err="1">
                <a:solidFill>
                  <a:srgbClr val="333333"/>
                </a:solidFill>
                <a:effectLst/>
                <a:latin typeface="proxima_nova"/>
              </a:rPr>
              <a:t>kiire</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hinnatõus</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kallis</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energia</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järjest</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vähem</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töötajaid</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ning</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viimased</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paar</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aastat</a:t>
            </a:r>
            <a:r>
              <a:rPr lang="en-GB" b="0" i="0" u="none" strike="noStrike" dirty="0">
                <a:solidFill>
                  <a:srgbClr val="333333"/>
                </a:solidFill>
                <a:effectLst/>
                <a:latin typeface="proxima_nova"/>
              </a:rPr>
              <a:t> paras </a:t>
            </a:r>
            <a:r>
              <a:rPr lang="en-GB" b="0" i="0" u="none" strike="noStrike" dirty="0" err="1">
                <a:solidFill>
                  <a:srgbClr val="333333"/>
                </a:solidFill>
                <a:effectLst/>
                <a:latin typeface="proxima_nova"/>
              </a:rPr>
              <a:t>segadus</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maksudega</a:t>
            </a:r>
            <a:r>
              <a:rPr lang="en-GB" b="0" i="0" u="none" strike="noStrike" dirty="0">
                <a:solidFill>
                  <a:srgbClr val="333333"/>
                </a:solidFill>
                <a:effectLst/>
                <a:latin typeface="proxima_nova"/>
              </a:rPr>
              <a:t>. Ei ole </a:t>
            </a:r>
            <a:r>
              <a:rPr lang="en-GB" b="0" i="0" u="none" strike="noStrike" dirty="0" err="1">
                <a:solidFill>
                  <a:srgbClr val="333333"/>
                </a:solidFill>
                <a:effectLst/>
                <a:latin typeface="proxima_nova"/>
              </a:rPr>
              <a:t>rahvusvahelises</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konkurentsis</a:t>
            </a:r>
            <a:r>
              <a:rPr lang="en-GB" b="0" i="0" u="none" strike="noStrike" dirty="0">
                <a:solidFill>
                  <a:srgbClr val="333333"/>
                </a:solidFill>
                <a:effectLst/>
                <a:latin typeface="proxima_nova"/>
              </a:rPr>
              <a:t> just </a:t>
            </a:r>
            <a:r>
              <a:rPr lang="en-GB" b="0" i="0" u="none" strike="noStrike" dirty="0" err="1">
                <a:solidFill>
                  <a:srgbClr val="333333"/>
                </a:solidFill>
                <a:effectLst/>
                <a:latin typeface="proxima_nova"/>
              </a:rPr>
              <a:t>helge</a:t>
            </a:r>
            <a:r>
              <a:rPr lang="en-GB" b="0" i="0" u="none" strike="noStrike" dirty="0">
                <a:solidFill>
                  <a:srgbClr val="333333"/>
                </a:solidFill>
                <a:effectLst/>
                <a:latin typeface="proxima_nova"/>
              </a:rPr>
              <a:t> </a:t>
            </a:r>
            <a:r>
              <a:rPr lang="en-GB" b="0" i="0" u="none" strike="noStrike" dirty="0" err="1">
                <a:solidFill>
                  <a:srgbClr val="333333"/>
                </a:solidFill>
                <a:effectLst/>
                <a:latin typeface="proxima_nova"/>
              </a:rPr>
              <a:t>väljavaade</a:t>
            </a:r>
            <a:r>
              <a:rPr lang="en-GB" b="0" i="0" u="none" strike="noStrike" dirty="0">
                <a:solidFill>
                  <a:srgbClr val="333333"/>
                </a:solidFill>
                <a:effectLst/>
                <a:latin typeface="proxima_nova"/>
              </a:rPr>
              <a:t>.”</a:t>
            </a:r>
          </a:p>
          <a:p>
            <a:pPr marL="0" indent="0">
              <a:buNone/>
            </a:pPr>
            <a:r>
              <a:rPr lang="en-GB" sz="2400" b="1" i="0" u="none" strike="noStrike" dirty="0">
                <a:solidFill>
                  <a:srgbClr val="333333"/>
                </a:solidFill>
                <a:effectLst/>
                <a:latin typeface="Calibri" panose="020F0502020204030204" pitchFamily="34" charset="0"/>
                <a:cs typeface="Calibri" panose="020F0502020204030204" pitchFamily="34" charset="0"/>
              </a:rPr>
              <a:t>Ain </a:t>
            </a:r>
            <a:r>
              <a:rPr lang="en-GB" sz="2400" b="1" i="0" u="none" strike="noStrike" dirty="0" err="1">
                <a:solidFill>
                  <a:srgbClr val="333333"/>
                </a:solidFill>
                <a:effectLst/>
                <a:latin typeface="Calibri" panose="020F0502020204030204" pitchFamily="34" charset="0"/>
                <a:cs typeface="Calibri" panose="020F0502020204030204" pitchFamily="34" charset="0"/>
              </a:rPr>
              <a:t>Hanschmidt</a:t>
            </a:r>
            <a:r>
              <a:rPr lang="en-GB" sz="2400" b="1" i="0" u="none" strike="noStrike" dirty="0">
                <a:solidFill>
                  <a:srgbClr val="333333"/>
                </a:solidFill>
                <a:effectLst/>
                <a:latin typeface="Calibri" panose="020F0502020204030204" pitchFamily="34" charset="0"/>
                <a:cs typeface="Calibri" panose="020F0502020204030204" pitchFamily="34" charset="0"/>
              </a:rPr>
              <a:t>, </a:t>
            </a:r>
            <a:r>
              <a:rPr lang="en-GB" sz="2400" i="0" u="none" strike="noStrike" dirty="0" err="1">
                <a:solidFill>
                  <a:srgbClr val="333333"/>
                </a:solidFill>
                <a:effectLst/>
                <a:latin typeface="Calibri" panose="020F0502020204030204" pitchFamily="34" charset="0"/>
                <a:cs typeface="Calibri" panose="020F0502020204030204" pitchFamily="34" charset="0"/>
              </a:rPr>
              <a:t>Eesti</a:t>
            </a:r>
            <a:r>
              <a:rPr lang="en-GB" sz="2400" i="0" u="none" strike="noStrike" dirty="0">
                <a:solidFill>
                  <a:srgbClr val="333333"/>
                </a:solidFill>
                <a:effectLst/>
                <a:latin typeface="Calibri" panose="020F0502020204030204" pitchFamily="34" charset="0"/>
                <a:cs typeface="Calibri" panose="020F0502020204030204" pitchFamily="34" charset="0"/>
              </a:rPr>
              <a:t> </a:t>
            </a:r>
            <a:r>
              <a:rPr lang="en-GB" sz="2400" i="0" u="none" strike="noStrike" dirty="0" err="1">
                <a:solidFill>
                  <a:srgbClr val="333333"/>
                </a:solidFill>
                <a:effectLst/>
                <a:latin typeface="Calibri" panose="020F0502020204030204" pitchFamily="34" charset="0"/>
                <a:cs typeface="Calibri" panose="020F0502020204030204" pitchFamily="34" charset="0"/>
              </a:rPr>
              <a:t>Tööandjate</a:t>
            </a:r>
            <a:r>
              <a:rPr lang="en-GB" sz="2400" i="0" u="none" strike="noStrike" dirty="0">
                <a:solidFill>
                  <a:srgbClr val="333333"/>
                </a:solidFill>
                <a:effectLst/>
                <a:latin typeface="Calibri" panose="020F0502020204030204" pitchFamily="34" charset="0"/>
                <a:cs typeface="Calibri" panose="020F0502020204030204" pitchFamily="34" charset="0"/>
              </a:rPr>
              <a:t> </a:t>
            </a:r>
            <a:r>
              <a:rPr lang="en-GB" sz="2400" i="0" u="none" strike="noStrike" dirty="0" err="1">
                <a:solidFill>
                  <a:srgbClr val="333333"/>
                </a:solidFill>
                <a:effectLst/>
                <a:latin typeface="Calibri" panose="020F0502020204030204" pitchFamily="34" charset="0"/>
                <a:cs typeface="Calibri" panose="020F0502020204030204" pitchFamily="34" charset="0"/>
              </a:rPr>
              <a:t>Keskliidu</a:t>
            </a:r>
            <a:r>
              <a:rPr lang="en-GB" sz="2400" i="0" u="none" strike="noStrike" dirty="0">
                <a:solidFill>
                  <a:srgbClr val="333333"/>
                </a:solidFill>
                <a:effectLst/>
                <a:latin typeface="Calibri" panose="020F0502020204030204" pitchFamily="34" charset="0"/>
                <a:cs typeface="Calibri" panose="020F0502020204030204" pitchFamily="34" charset="0"/>
              </a:rPr>
              <a:t> </a:t>
            </a:r>
            <a:r>
              <a:rPr lang="en-GB" sz="2400" i="0" u="none" strike="noStrike" dirty="0" err="1">
                <a:solidFill>
                  <a:srgbClr val="333333"/>
                </a:solidFill>
                <a:effectLst/>
                <a:latin typeface="Calibri" panose="020F0502020204030204" pitchFamily="34" charset="0"/>
                <a:cs typeface="Calibri" panose="020F0502020204030204" pitchFamily="34" charset="0"/>
              </a:rPr>
              <a:t>volikogu</a:t>
            </a:r>
            <a:r>
              <a:rPr lang="en-GB" sz="2400" i="0" u="none" strike="noStrike" dirty="0">
                <a:solidFill>
                  <a:srgbClr val="333333"/>
                </a:solidFill>
                <a:effectLst/>
                <a:latin typeface="Calibri" panose="020F0502020204030204" pitchFamily="34" charset="0"/>
                <a:cs typeface="Calibri" panose="020F0502020204030204" pitchFamily="34" charset="0"/>
              </a:rPr>
              <a:t> </a:t>
            </a:r>
            <a:r>
              <a:rPr lang="en-GB" sz="2400" i="0" u="none" strike="noStrike" dirty="0" err="1">
                <a:solidFill>
                  <a:srgbClr val="333333"/>
                </a:solidFill>
                <a:effectLst/>
                <a:latin typeface="Calibri" panose="020F0502020204030204" pitchFamily="34" charset="0"/>
                <a:cs typeface="Calibri" panose="020F0502020204030204" pitchFamily="34" charset="0"/>
              </a:rPr>
              <a:t>juht</a:t>
            </a:r>
            <a:r>
              <a:rPr lang="en-GB" sz="2400" i="0" u="none" strike="noStrike" dirty="0">
                <a:solidFill>
                  <a:srgbClr val="333333"/>
                </a:solidFill>
                <a:effectLst/>
                <a:latin typeface="Calibri" panose="020F0502020204030204" pitchFamily="34" charset="0"/>
                <a:cs typeface="Calibri" panose="020F0502020204030204" pitchFamily="34" charset="0"/>
              </a:rPr>
              <a:t>, AS-</a:t>
            </a:r>
            <a:r>
              <a:rPr lang="en-GB" sz="2400" i="0" u="none" strike="noStrike" dirty="0" err="1">
                <a:solidFill>
                  <a:srgbClr val="333333"/>
                </a:solidFill>
                <a:effectLst/>
                <a:latin typeface="Calibri" panose="020F0502020204030204" pitchFamily="34" charset="0"/>
                <a:cs typeface="Calibri" panose="020F0502020204030204" pitchFamily="34" charset="0"/>
              </a:rPr>
              <a:t>i</a:t>
            </a:r>
            <a:r>
              <a:rPr lang="en-GB" sz="2400" i="0" u="none" strike="noStrike" dirty="0">
                <a:solidFill>
                  <a:srgbClr val="333333"/>
                </a:solidFill>
                <a:effectLst/>
                <a:latin typeface="Calibri" panose="020F0502020204030204" pitchFamily="34" charset="0"/>
                <a:cs typeface="Calibri" panose="020F0502020204030204" pitchFamily="34" charset="0"/>
              </a:rPr>
              <a:t> </a:t>
            </a:r>
            <a:r>
              <a:rPr lang="en-GB" sz="2400" i="0" u="none" strike="noStrike" dirty="0" err="1">
                <a:solidFill>
                  <a:srgbClr val="333333"/>
                </a:solidFill>
                <a:effectLst/>
                <a:latin typeface="Calibri" panose="020F0502020204030204" pitchFamily="34" charset="0"/>
                <a:cs typeface="Calibri" panose="020F0502020204030204" pitchFamily="34" charset="0"/>
              </a:rPr>
              <a:t>Infortar</a:t>
            </a:r>
            <a:r>
              <a:rPr lang="en-GB" sz="2400" i="0" u="none" strike="noStrike" dirty="0">
                <a:solidFill>
                  <a:srgbClr val="333333"/>
                </a:solidFill>
                <a:effectLst/>
                <a:latin typeface="Calibri" panose="020F0502020204030204" pitchFamily="34" charset="0"/>
                <a:cs typeface="Calibri" panose="020F0502020204030204" pitchFamily="34" charset="0"/>
              </a:rPr>
              <a:t> </a:t>
            </a:r>
            <a:r>
              <a:rPr lang="en-GB" sz="2400" i="0" u="none" strike="noStrike" dirty="0" err="1">
                <a:solidFill>
                  <a:srgbClr val="333333"/>
                </a:solidFill>
                <a:effectLst/>
                <a:latin typeface="Calibri" panose="020F0502020204030204" pitchFamily="34" charset="0"/>
                <a:cs typeface="Calibri" panose="020F0502020204030204" pitchFamily="34" charset="0"/>
              </a:rPr>
              <a:t>juhatuse</a:t>
            </a:r>
            <a:r>
              <a:rPr lang="en-GB" sz="2400" i="0" u="none" strike="noStrike" dirty="0">
                <a:solidFill>
                  <a:srgbClr val="333333"/>
                </a:solidFill>
                <a:effectLst/>
                <a:latin typeface="Calibri" panose="020F0502020204030204" pitchFamily="34" charset="0"/>
                <a:cs typeface="Calibri" panose="020F0502020204030204" pitchFamily="34" charset="0"/>
              </a:rPr>
              <a:t> </a:t>
            </a:r>
            <a:r>
              <a:rPr lang="en-GB" sz="2400" i="0" u="none" strike="noStrike" dirty="0" err="1">
                <a:solidFill>
                  <a:srgbClr val="333333"/>
                </a:solidFill>
                <a:effectLst/>
                <a:latin typeface="Calibri" panose="020F0502020204030204" pitchFamily="34" charset="0"/>
                <a:cs typeface="Calibri" panose="020F0502020204030204" pitchFamily="34" charset="0"/>
              </a:rPr>
              <a:t>esimees</a:t>
            </a:r>
            <a:r>
              <a:rPr lang="en-GB" sz="2400" i="0" u="none" strike="noStrike" dirty="0">
                <a:solidFill>
                  <a:srgbClr val="333333"/>
                </a:solidFill>
                <a:effectLst/>
                <a:latin typeface="Calibri" panose="020F0502020204030204" pitchFamily="34" charset="0"/>
                <a:cs typeface="Calibri" panose="020F0502020204030204" pitchFamily="34" charset="0"/>
              </a:rPr>
              <a:t>, ERR </a:t>
            </a:r>
            <a:r>
              <a:rPr lang="en-GB" sz="2400" i="0" u="none" strike="noStrike" dirty="0" err="1">
                <a:solidFill>
                  <a:srgbClr val="333333"/>
                </a:solidFill>
                <a:effectLst/>
                <a:latin typeface="Calibri" panose="020F0502020204030204" pitchFamily="34" charset="0"/>
                <a:cs typeface="Calibri" panose="020F0502020204030204" pitchFamily="34" charset="0"/>
              </a:rPr>
              <a:t>portaal</a:t>
            </a:r>
            <a:r>
              <a:rPr lang="en-GB" sz="2400" i="0" u="none" strike="noStrike" dirty="0">
                <a:solidFill>
                  <a:srgbClr val="333333"/>
                </a:solidFill>
                <a:effectLst/>
                <a:latin typeface="Calibri" panose="020F0502020204030204" pitchFamily="34" charset="0"/>
                <a:cs typeface="Calibri" panose="020F0502020204030204" pitchFamily="34" charset="0"/>
              </a:rPr>
              <a:t> 13.03.2025</a:t>
            </a:r>
            <a:br>
              <a:rPr lang="en-GB" dirty="0"/>
            </a:br>
            <a:endParaRPr lang="en-EE" dirty="0"/>
          </a:p>
        </p:txBody>
      </p:sp>
      <p:pic>
        <p:nvPicPr>
          <p:cNvPr id="4" name="logo up" descr="Image">
            <a:extLst>
              <a:ext uri="{FF2B5EF4-FFF2-40B4-BE49-F238E27FC236}">
                <a16:creationId xmlns:a16="http://schemas.microsoft.com/office/drawing/2014/main" id="{2D8463D2-51B3-5C82-9DB9-FC8642F3AA89}"/>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382772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C674-C525-7142-759C-6652F90AB3AD}"/>
              </a:ext>
            </a:extLst>
          </p:cNvPr>
          <p:cNvSpPr>
            <a:spLocks noGrp="1"/>
          </p:cNvSpPr>
          <p:nvPr>
            <p:ph type="title"/>
          </p:nvPr>
        </p:nvSpPr>
        <p:spPr>
          <a:xfrm>
            <a:off x="2806700" y="478869"/>
            <a:ext cx="10515600" cy="1325563"/>
          </a:xfrm>
        </p:spPr>
        <p:txBody>
          <a:bodyPr/>
          <a:lstStyle/>
          <a:p>
            <a:r>
              <a:rPr lang="en-EE" b="1"/>
              <a:t>Bigbanki riigid  2026</a:t>
            </a:r>
          </a:p>
        </p:txBody>
      </p:sp>
      <p:graphicFrame>
        <p:nvGraphicFramePr>
          <p:cNvPr id="8" name="Content Placeholder 7">
            <a:extLst>
              <a:ext uri="{FF2B5EF4-FFF2-40B4-BE49-F238E27FC236}">
                <a16:creationId xmlns:a16="http://schemas.microsoft.com/office/drawing/2014/main" id="{D05693B4-3FE2-2F07-5D0C-590119643318}"/>
              </a:ext>
            </a:extLst>
          </p:cNvPr>
          <p:cNvGraphicFramePr>
            <a:graphicFrameLocks noGrp="1"/>
          </p:cNvGraphicFramePr>
          <p:nvPr>
            <p:ph idx="1"/>
          </p:nvPr>
        </p:nvGraphicFramePr>
        <p:xfrm>
          <a:off x="838199" y="2013538"/>
          <a:ext cx="9287108" cy="2181602"/>
        </p:xfrm>
        <a:graphic>
          <a:graphicData uri="http://schemas.openxmlformats.org/drawingml/2006/table">
            <a:tbl>
              <a:tblPr>
                <a:tableStyleId>{5C22544A-7EE6-4342-B048-85BDC9FD1C3A}</a:tableStyleId>
              </a:tblPr>
              <a:tblGrid>
                <a:gridCol w="2389838">
                  <a:extLst>
                    <a:ext uri="{9D8B030D-6E8A-4147-A177-3AD203B41FA5}">
                      <a16:colId xmlns:a16="http://schemas.microsoft.com/office/drawing/2014/main" val="4165448057"/>
                    </a:ext>
                  </a:extLst>
                </a:gridCol>
                <a:gridCol w="689727">
                  <a:extLst>
                    <a:ext uri="{9D8B030D-6E8A-4147-A177-3AD203B41FA5}">
                      <a16:colId xmlns:a16="http://schemas.microsoft.com/office/drawing/2014/main" val="3570681487"/>
                    </a:ext>
                  </a:extLst>
                </a:gridCol>
                <a:gridCol w="689727">
                  <a:extLst>
                    <a:ext uri="{9D8B030D-6E8A-4147-A177-3AD203B41FA5}">
                      <a16:colId xmlns:a16="http://schemas.microsoft.com/office/drawing/2014/main" val="1094336723"/>
                    </a:ext>
                  </a:extLst>
                </a:gridCol>
                <a:gridCol w="689727">
                  <a:extLst>
                    <a:ext uri="{9D8B030D-6E8A-4147-A177-3AD203B41FA5}">
                      <a16:colId xmlns:a16="http://schemas.microsoft.com/office/drawing/2014/main" val="4270884170"/>
                    </a:ext>
                  </a:extLst>
                </a:gridCol>
                <a:gridCol w="689727">
                  <a:extLst>
                    <a:ext uri="{9D8B030D-6E8A-4147-A177-3AD203B41FA5}">
                      <a16:colId xmlns:a16="http://schemas.microsoft.com/office/drawing/2014/main" val="217516801"/>
                    </a:ext>
                  </a:extLst>
                </a:gridCol>
                <a:gridCol w="689727">
                  <a:extLst>
                    <a:ext uri="{9D8B030D-6E8A-4147-A177-3AD203B41FA5}">
                      <a16:colId xmlns:a16="http://schemas.microsoft.com/office/drawing/2014/main" val="1517650630"/>
                    </a:ext>
                  </a:extLst>
                </a:gridCol>
                <a:gridCol w="689727">
                  <a:extLst>
                    <a:ext uri="{9D8B030D-6E8A-4147-A177-3AD203B41FA5}">
                      <a16:colId xmlns:a16="http://schemas.microsoft.com/office/drawing/2014/main" val="3153716927"/>
                    </a:ext>
                  </a:extLst>
                </a:gridCol>
                <a:gridCol w="689727">
                  <a:extLst>
                    <a:ext uri="{9D8B030D-6E8A-4147-A177-3AD203B41FA5}">
                      <a16:colId xmlns:a16="http://schemas.microsoft.com/office/drawing/2014/main" val="1940443069"/>
                    </a:ext>
                  </a:extLst>
                </a:gridCol>
                <a:gridCol w="689727">
                  <a:extLst>
                    <a:ext uri="{9D8B030D-6E8A-4147-A177-3AD203B41FA5}">
                      <a16:colId xmlns:a16="http://schemas.microsoft.com/office/drawing/2014/main" val="3052744621"/>
                    </a:ext>
                  </a:extLst>
                </a:gridCol>
                <a:gridCol w="689727">
                  <a:extLst>
                    <a:ext uri="{9D8B030D-6E8A-4147-A177-3AD203B41FA5}">
                      <a16:colId xmlns:a16="http://schemas.microsoft.com/office/drawing/2014/main" val="1580826526"/>
                    </a:ext>
                  </a:extLst>
                </a:gridCol>
                <a:gridCol w="689727">
                  <a:extLst>
                    <a:ext uri="{9D8B030D-6E8A-4147-A177-3AD203B41FA5}">
                      <a16:colId xmlns:a16="http://schemas.microsoft.com/office/drawing/2014/main" val="2258432609"/>
                    </a:ext>
                  </a:extLst>
                </a:gridCol>
              </a:tblGrid>
              <a:tr h="436622">
                <a:tc>
                  <a:txBody>
                    <a:bodyPr/>
                    <a:lstStyle/>
                    <a:p>
                      <a:endParaRPr lang="en-EE" sz="2800" kern="100" dirty="0">
                        <a:effectLst/>
                        <a:latin typeface="Aptos" panose="020B0004020202020204" pitchFamily="34" charset="0"/>
                      </a:endParaRPr>
                    </a:p>
                  </a:txBody>
                  <a:tcPr marL="9525" marR="9525" marT="9525" marB="0" anchor="b"/>
                </a:tc>
                <a:tc>
                  <a:txBody>
                    <a:bodyPr/>
                    <a:lstStyle/>
                    <a:p>
                      <a:pPr>
                        <a:buNone/>
                      </a:pPr>
                      <a:r>
                        <a:rPr lang="en-GB" sz="2800" b="1" kern="100" dirty="0">
                          <a:solidFill>
                            <a:srgbClr val="0070C0"/>
                          </a:solidFill>
                          <a:effectLst/>
                        </a:rPr>
                        <a:t>EE*</a:t>
                      </a:r>
                      <a:endParaRPr lang="en-EE" sz="28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800" b="1" kern="100">
                          <a:effectLst/>
                          <a:latin typeface="Aptos" panose="020B0004020202020204" pitchFamily="34" charset="0"/>
                          <a:ea typeface="Aptos" panose="020B0004020202020204" pitchFamily="34" charset="0"/>
                          <a:cs typeface="Times New Roman" panose="02020603050405020304" pitchFamily="18" charset="0"/>
                        </a:rPr>
                        <a:t>EE</a:t>
                      </a:r>
                    </a:p>
                  </a:txBody>
                  <a:tcPr marL="9525" marR="9525" marT="9525" marB="0" anchor="b"/>
                </a:tc>
                <a:tc>
                  <a:txBody>
                    <a:bodyPr/>
                    <a:lstStyle/>
                    <a:p>
                      <a:pPr>
                        <a:buNone/>
                      </a:pPr>
                      <a:r>
                        <a:rPr lang="en-GB" sz="2800" b="1" kern="100">
                          <a:effectLst/>
                        </a:rPr>
                        <a:t>LV</a:t>
                      </a:r>
                      <a:endParaRPr lang="en-EE" sz="2800" b="1"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GB" sz="2800" b="1" kern="100">
                          <a:effectLst/>
                        </a:rPr>
                        <a:t>LT</a:t>
                      </a:r>
                      <a:endParaRPr lang="en-EE" sz="2800" b="1"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GB" sz="2800" b="1" kern="100">
                          <a:effectLst/>
                        </a:rPr>
                        <a:t>FI</a:t>
                      </a:r>
                      <a:endParaRPr lang="en-EE" sz="2800" b="1"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GB" sz="2800" b="1" kern="100">
                          <a:effectLst/>
                        </a:rPr>
                        <a:t>SE</a:t>
                      </a:r>
                      <a:endParaRPr lang="en-EE" sz="2800" b="1"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GB" sz="2800" b="1" kern="100">
                          <a:effectLst/>
                        </a:rPr>
                        <a:t>BU</a:t>
                      </a:r>
                      <a:endParaRPr lang="en-EE" sz="2800" b="1"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GB" sz="2800" b="1" kern="100">
                          <a:effectLst/>
                        </a:rPr>
                        <a:t>DE</a:t>
                      </a:r>
                      <a:endParaRPr lang="en-EE" sz="2800" b="1"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GB" sz="2800" b="1" kern="100">
                          <a:effectLst/>
                        </a:rPr>
                        <a:t>NE</a:t>
                      </a:r>
                      <a:endParaRPr lang="en-EE" sz="2800" b="1"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GB" sz="2800" b="1" kern="100">
                          <a:effectLst/>
                        </a:rPr>
                        <a:t>AU</a:t>
                      </a:r>
                      <a:endParaRPr lang="en-EE" sz="2800" b="1"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361505691"/>
                  </a:ext>
                </a:extLst>
              </a:tr>
              <a:tr h="415703">
                <a:tc>
                  <a:txBody>
                    <a:bodyPr/>
                    <a:lstStyle/>
                    <a:p>
                      <a:pPr>
                        <a:buNone/>
                      </a:pPr>
                      <a:r>
                        <a:rPr lang="en-GB" sz="2800" b="1" kern="100" dirty="0">
                          <a:effectLst/>
                        </a:rPr>
                        <a:t>SKP</a:t>
                      </a:r>
                      <a:endParaRPr lang="en-EE"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dirty="0">
                          <a:solidFill>
                            <a:srgbClr val="0070C0"/>
                          </a:solidFill>
                          <a:effectLst/>
                        </a:rPr>
                        <a:t>2,5</a:t>
                      </a:r>
                      <a:endParaRPr lang="en-EE" sz="24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1,5</a:t>
                      </a:r>
                    </a:p>
                  </a:txBody>
                  <a:tcPr marL="9525" marR="9525" marT="9525" marB="0" anchor="b"/>
                </a:tc>
                <a:tc>
                  <a:txBody>
                    <a:bodyPr/>
                    <a:lstStyle/>
                    <a:p>
                      <a:pPr>
                        <a:buNone/>
                      </a:pPr>
                      <a:r>
                        <a:rPr lang="en-EE" sz="2400" kern="100">
                          <a:effectLst/>
                        </a:rPr>
                        <a:t>2,2</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2,9</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1,3</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1,9</a:t>
                      </a: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3,1</a:t>
                      </a:r>
                    </a:p>
                  </a:txBody>
                  <a:tcPr marL="9525" marR="9525" marT="9525" marB="0" anchor="b"/>
                </a:tc>
                <a:tc>
                  <a:txBody>
                    <a:bodyPr/>
                    <a:lstStyle/>
                    <a:p>
                      <a:pPr>
                        <a:buNone/>
                      </a:pPr>
                      <a:r>
                        <a:rPr lang="en-EE" sz="2400" kern="100">
                          <a:effectLst/>
                        </a:rPr>
                        <a:t>0,9</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1,2</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0,8</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779912696"/>
                  </a:ext>
                </a:extLst>
              </a:tr>
              <a:tr h="390293">
                <a:tc>
                  <a:txBody>
                    <a:bodyPr/>
                    <a:lstStyle/>
                    <a:p>
                      <a:pPr>
                        <a:buNone/>
                      </a:pPr>
                      <a:r>
                        <a:rPr lang="en-GB" sz="2800" b="1" kern="100" dirty="0" err="1">
                          <a:effectLst/>
                        </a:rPr>
                        <a:t>Inflatsioon</a:t>
                      </a:r>
                      <a:endParaRPr lang="en-EE"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dirty="0">
                          <a:solidFill>
                            <a:srgbClr val="0070C0"/>
                          </a:solidFill>
                          <a:effectLst/>
                        </a:rPr>
                        <a:t>3,5</a:t>
                      </a:r>
                      <a:endParaRPr lang="en-EE" sz="24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4,3</a:t>
                      </a:r>
                    </a:p>
                  </a:txBody>
                  <a:tcPr marL="9525" marR="9525" marT="9525" marB="0" anchor="b"/>
                </a:tc>
                <a:tc>
                  <a:txBody>
                    <a:bodyPr/>
                    <a:lstStyle/>
                    <a:p>
                      <a:pPr>
                        <a:buNone/>
                      </a:pPr>
                      <a:r>
                        <a:rPr lang="en-EE" sz="2400" kern="100">
                          <a:effectLst/>
                        </a:rPr>
                        <a:t>2,6</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3,1</a:t>
                      </a:r>
                    </a:p>
                  </a:txBody>
                  <a:tcPr marL="9525" marR="9525" marT="9525" marB="0" anchor="b"/>
                </a:tc>
                <a:tc>
                  <a:txBody>
                    <a:bodyPr/>
                    <a:lstStyle/>
                    <a:p>
                      <a:pPr>
                        <a:buNone/>
                      </a:pPr>
                      <a:r>
                        <a:rPr lang="en-EE" sz="2400" kern="100">
                          <a:effectLst/>
                        </a:rPr>
                        <a:t>1,9</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1,6</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3,4</a:t>
                      </a:r>
                    </a:p>
                  </a:txBody>
                  <a:tcPr marL="9525" marR="9525" marT="9525" marB="0" anchor="b"/>
                </a:tc>
                <a:tc>
                  <a:txBody>
                    <a:bodyPr/>
                    <a:lstStyle/>
                    <a:p>
                      <a:pPr>
                        <a:buNone/>
                      </a:pPr>
                      <a:r>
                        <a:rPr lang="en-EE" sz="2400" kern="100">
                          <a:effectLst/>
                        </a:rPr>
                        <a:t>1,8</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2,4</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2,3</a:t>
                      </a:r>
                    </a:p>
                  </a:txBody>
                  <a:tcPr marL="9525" marR="9525" marT="9525" marB="0" anchor="b"/>
                </a:tc>
                <a:extLst>
                  <a:ext uri="{0D108BD9-81ED-4DB2-BD59-A6C34878D82A}">
                    <a16:rowId xmlns:a16="http://schemas.microsoft.com/office/drawing/2014/main" val="2895521134"/>
                  </a:ext>
                </a:extLst>
              </a:tr>
              <a:tr h="356839">
                <a:tc>
                  <a:txBody>
                    <a:bodyPr/>
                    <a:lstStyle/>
                    <a:p>
                      <a:pPr>
                        <a:buNone/>
                      </a:pPr>
                      <a:r>
                        <a:rPr lang="en-GB" sz="2800" b="1" kern="100" dirty="0" err="1">
                          <a:effectLst/>
                        </a:rPr>
                        <a:t>Palga</a:t>
                      </a:r>
                      <a:r>
                        <a:rPr lang="en-GB" sz="2800" b="1" kern="100" dirty="0">
                          <a:effectLst/>
                        </a:rPr>
                        <a:t> </a:t>
                      </a:r>
                      <a:r>
                        <a:rPr lang="en-GB" sz="2800" b="1" kern="100" dirty="0" err="1">
                          <a:effectLst/>
                        </a:rPr>
                        <a:t>kasv</a:t>
                      </a:r>
                      <a:r>
                        <a:rPr lang="en-GB" sz="2800" b="1" kern="100" dirty="0">
                          <a:effectLst/>
                        </a:rPr>
                        <a:t>**</a:t>
                      </a:r>
                      <a:endParaRPr lang="en-EE"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5,2</a:t>
                      </a:r>
                    </a:p>
                  </a:txBody>
                  <a:tcPr marL="9525" marR="9525" marT="9525" marB="0" anchor="b"/>
                </a:tc>
                <a:tc>
                  <a:txBody>
                    <a:bodyPr/>
                    <a:lstStyle/>
                    <a:p>
                      <a:pPr>
                        <a:buNone/>
                      </a:pP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6,3</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8,3</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3,2</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3,5</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7</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2,9</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4,2</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2,8</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780070841"/>
                  </a:ext>
                </a:extLst>
              </a:tr>
              <a:tr h="371509">
                <a:tc>
                  <a:txBody>
                    <a:bodyPr/>
                    <a:lstStyle/>
                    <a:p>
                      <a:pPr>
                        <a:buNone/>
                      </a:pPr>
                      <a:r>
                        <a:rPr lang="en-GB" sz="2800" b="1" kern="100" dirty="0" err="1">
                          <a:effectLst/>
                        </a:rPr>
                        <a:t>Töötus</a:t>
                      </a:r>
                      <a:endParaRPr lang="en-EE"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dirty="0">
                          <a:solidFill>
                            <a:srgbClr val="0070C0"/>
                          </a:solidFill>
                          <a:effectLst/>
                        </a:rPr>
                        <a:t>7,0</a:t>
                      </a:r>
                      <a:endParaRPr lang="en-EE" sz="24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7,4</a:t>
                      </a:r>
                    </a:p>
                  </a:txBody>
                  <a:tcPr marL="9525" marR="9525" marT="9525" marB="0" anchor="b"/>
                </a:tc>
                <a:tc>
                  <a:txBody>
                    <a:bodyPr/>
                    <a:lstStyle/>
                    <a:p>
                      <a:pPr>
                        <a:buNone/>
                      </a:pPr>
                      <a:r>
                        <a:rPr lang="en-EE" sz="2400" kern="100">
                          <a:effectLst/>
                        </a:rPr>
                        <a:t>6,6</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rPr>
                        <a:t>6,1</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8,7</a:t>
                      </a:r>
                    </a:p>
                  </a:txBody>
                  <a:tcPr marL="9525" marR="9525" marT="9525" marB="0" anchor="b"/>
                </a:tc>
                <a:tc>
                  <a:txBody>
                    <a:bodyPr/>
                    <a:lstStyle/>
                    <a:p>
                      <a:pPr>
                        <a:buNone/>
                      </a:pPr>
                      <a:r>
                        <a:rPr lang="en-EE" sz="2400" kern="100">
                          <a:effectLst/>
                        </a:rPr>
                        <a:t>8,4</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3,4</a:t>
                      </a:r>
                    </a:p>
                  </a:txBody>
                  <a:tcPr marL="9525" marR="9525" marT="9525" marB="0" anchor="b"/>
                </a:tc>
                <a:tc>
                  <a:txBody>
                    <a:bodyPr/>
                    <a:lstStyle/>
                    <a:p>
                      <a:pPr>
                        <a:buNone/>
                      </a:pPr>
                      <a:r>
                        <a:rPr lang="en-EE" sz="2400" kern="100">
                          <a:effectLst/>
                          <a:latin typeface="Aptos" panose="020B0004020202020204" pitchFamily="34" charset="0"/>
                          <a:ea typeface="Aptos" panose="020B0004020202020204" pitchFamily="34" charset="0"/>
                          <a:cs typeface="Times New Roman" panose="02020603050405020304" pitchFamily="18" charset="0"/>
                        </a:rPr>
                        <a:t>3,4</a:t>
                      </a:r>
                    </a:p>
                  </a:txBody>
                  <a:tcPr marL="9525" marR="9525" marT="9525" marB="0" anchor="b"/>
                </a:tc>
                <a:tc>
                  <a:txBody>
                    <a:bodyPr/>
                    <a:lstStyle/>
                    <a:p>
                      <a:pPr>
                        <a:buNone/>
                      </a:pPr>
                      <a:r>
                        <a:rPr lang="en-EE" sz="2400" kern="100">
                          <a:effectLst/>
                        </a:rPr>
                        <a:t>4,0</a:t>
                      </a:r>
                      <a:endParaRPr lang="en-EE" sz="24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tc>
                  <a:txBody>
                    <a:bodyPr/>
                    <a:lstStyle/>
                    <a:p>
                      <a:pPr>
                        <a:buNone/>
                      </a:pPr>
                      <a:r>
                        <a:rPr lang="en-EE" sz="2400" kern="100" dirty="0">
                          <a:effectLst/>
                        </a:rPr>
                        <a:t>5,6</a:t>
                      </a:r>
                      <a:endParaRPr lang="en-EE"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605024977"/>
                  </a:ext>
                </a:extLst>
              </a:tr>
            </a:tbl>
          </a:graphicData>
        </a:graphic>
      </p:graphicFrame>
      <p:sp>
        <p:nvSpPr>
          <p:cNvPr id="9" name="TextBox 8">
            <a:extLst>
              <a:ext uri="{FF2B5EF4-FFF2-40B4-BE49-F238E27FC236}">
                <a16:creationId xmlns:a16="http://schemas.microsoft.com/office/drawing/2014/main" id="{5FF440D4-83CC-5863-099B-3D56E36D0618}"/>
              </a:ext>
            </a:extLst>
          </p:cNvPr>
          <p:cNvSpPr txBox="1"/>
          <p:nvPr/>
        </p:nvSpPr>
        <p:spPr>
          <a:xfrm>
            <a:off x="748933" y="4333324"/>
            <a:ext cx="5618910" cy="646331"/>
          </a:xfrm>
          <a:prstGeom prst="rect">
            <a:avLst/>
          </a:prstGeom>
          <a:noFill/>
        </p:spPr>
        <p:txBody>
          <a:bodyPr wrap="none" rtlCol="0">
            <a:spAutoFit/>
          </a:bodyPr>
          <a:lstStyle/>
          <a:p>
            <a:r>
              <a:rPr lang="en-EE" dirty="0"/>
              <a:t>Allikas: *</a:t>
            </a:r>
            <a:r>
              <a:rPr lang="en-EE" dirty="0">
                <a:solidFill>
                  <a:srgbClr val="0070C0"/>
                </a:solidFill>
              </a:rPr>
              <a:t>Eesti Rahandusministeerium (aug</a:t>
            </a:r>
            <a:r>
              <a:rPr lang="en-EE" dirty="0"/>
              <a:t>), IMF Oktoober</a:t>
            </a:r>
          </a:p>
          <a:p>
            <a:r>
              <a:rPr lang="en-EE" dirty="0"/>
              <a:t>** Keskpankade prognoosid</a:t>
            </a:r>
          </a:p>
        </p:txBody>
      </p:sp>
      <p:pic>
        <p:nvPicPr>
          <p:cNvPr id="3" name="logo up" descr="Image">
            <a:extLst>
              <a:ext uri="{FF2B5EF4-FFF2-40B4-BE49-F238E27FC236}">
                <a16:creationId xmlns:a16="http://schemas.microsoft.com/office/drawing/2014/main" id="{A7A9865C-B425-17D3-90E9-2D92567EAA4F}"/>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2158822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EB91-4438-E992-B245-D7BCE80D1735}"/>
              </a:ext>
            </a:extLst>
          </p:cNvPr>
          <p:cNvSpPr>
            <a:spLocks noGrp="1"/>
          </p:cNvSpPr>
          <p:nvPr>
            <p:ph type="title"/>
          </p:nvPr>
        </p:nvSpPr>
        <p:spPr>
          <a:xfrm>
            <a:off x="2463800" y="141557"/>
            <a:ext cx="10515600" cy="1325563"/>
          </a:xfrm>
        </p:spPr>
        <p:txBody>
          <a:bodyPr/>
          <a:lstStyle/>
          <a:p>
            <a:r>
              <a:rPr lang="en-EE" dirty="0"/>
              <a:t>Eesti nominaalne ja reaalne SKP</a:t>
            </a:r>
          </a:p>
        </p:txBody>
      </p:sp>
      <p:graphicFrame>
        <p:nvGraphicFramePr>
          <p:cNvPr id="4" name="Chart 3">
            <a:extLst>
              <a:ext uri="{FF2B5EF4-FFF2-40B4-BE49-F238E27FC236}">
                <a16:creationId xmlns:a16="http://schemas.microsoft.com/office/drawing/2014/main" id="{68816EEE-BC75-6207-3FFD-9B8A6025A870}"/>
              </a:ext>
            </a:extLst>
          </p:cNvPr>
          <p:cNvGraphicFramePr/>
          <p:nvPr>
            <p:extLst>
              <p:ext uri="{D42A27DB-BD31-4B8C-83A1-F6EECF244321}">
                <p14:modId xmlns:p14="http://schemas.microsoft.com/office/powerpoint/2010/main" val="1941663325"/>
              </p:ext>
            </p:extLst>
          </p:nvPr>
        </p:nvGraphicFramePr>
        <p:xfrm>
          <a:off x="719191" y="1716964"/>
          <a:ext cx="4900512" cy="448352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4">
            <a:extLst>
              <a:ext uri="{FF2B5EF4-FFF2-40B4-BE49-F238E27FC236}">
                <a16:creationId xmlns:a16="http://schemas.microsoft.com/office/drawing/2014/main" id="{4F91A366-69D3-E1DE-1715-80569E29EDEA}"/>
              </a:ext>
            </a:extLst>
          </p:cNvPr>
          <p:cNvSpPr>
            <a:spLocks noChangeArrowheads="1"/>
          </p:cNvSpPr>
          <p:nvPr/>
        </p:nvSpPr>
        <p:spPr bwMode="auto">
          <a:xfrm>
            <a:off x="2295179" y="6200487"/>
            <a:ext cx="19752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t-EE" altLang="en-EE" sz="1000" dirty="0">
                <a:latin typeface="Aptos" panose="020B0004020202020204" pitchFamily="34" charset="0"/>
                <a:ea typeface="Aptos" panose="020B0004020202020204" pitchFamily="34" charset="0"/>
                <a:cs typeface="Times New Roman" panose="02020603050405020304" pitchFamily="18" charset="0"/>
              </a:rPr>
              <a:t>Allikas: </a:t>
            </a:r>
            <a:r>
              <a:rPr lang="et-EE" altLang="en-EE" sz="1000" dirty="0" err="1">
                <a:latin typeface="Aptos" panose="020B0004020202020204" pitchFamily="34" charset="0"/>
                <a:ea typeface="Aptos" panose="020B0004020202020204" pitchFamily="34" charset="0"/>
                <a:cs typeface="Times New Roman" panose="02020603050405020304" pitchFamily="18" charset="0"/>
              </a:rPr>
              <a:t>Eurostat</a:t>
            </a:r>
            <a:r>
              <a:rPr lang="et-EE" altLang="en-EE" sz="1000" dirty="0">
                <a:latin typeface="Aptos" panose="020B0004020202020204" pitchFamily="34" charset="0"/>
                <a:ea typeface="Aptos" panose="020B0004020202020204" pitchFamily="34" charset="0"/>
                <a:cs typeface="Times New Roman" panose="02020603050405020304" pitchFamily="18" charset="0"/>
              </a:rPr>
              <a:t>, autori joonised</a:t>
            </a:r>
            <a:endParaRPr lang="et-EE" altLang="en-EE" sz="400" dirty="0"/>
          </a:p>
          <a:p>
            <a:pPr eaLnBrk="0" fontAlgn="base" hangingPunct="0">
              <a:spcBef>
                <a:spcPct val="0"/>
              </a:spcBef>
              <a:spcAft>
                <a:spcPct val="0"/>
              </a:spcAft>
            </a:pPr>
            <a:endParaRPr lang="et-EE" altLang="en-EE" sz="400" dirty="0"/>
          </a:p>
          <a:p>
            <a:pPr eaLnBrk="0" fontAlgn="base" hangingPunct="0">
              <a:spcBef>
                <a:spcPct val="0"/>
              </a:spcBef>
              <a:spcAft>
                <a:spcPct val="0"/>
              </a:spcAft>
            </a:pPr>
            <a:endParaRPr lang="et-EE" altLang="en-EE" dirty="0">
              <a:latin typeface="Arial" panose="020B0604020202020204" pitchFamily="34" charset="0"/>
            </a:endParaRPr>
          </a:p>
        </p:txBody>
      </p:sp>
      <p:sp>
        <p:nvSpPr>
          <p:cNvPr id="8" name="Rectangle 5">
            <a:extLst>
              <a:ext uri="{FF2B5EF4-FFF2-40B4-BE49-F238E27FC236}">
                <a16:creationId xmlns:a16="http://schemas.microsoft.com/office/drawing/2014/main" id="{FC0AD3DA-F433-1ACC-A3F9-2A89D474A6F8}"/>
              </a:ext>
            </a:extLst>
          </p:cNvPr>
          <p:cNvSpPr>
            <a:spLocks noChangeArrowheads="1"/>
          </p:cNvSpPr>
          <p:nvPr/>
        </p:nvSpPr>
        <p:spPr bwMode="auto">
          <a:xfrm>
            <a:off x="2932177" y="7991336"/>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t-EE" altLang="en-EE" sz="1200">
                <a:latin typeface="Arial" panose="020B0604020202020204" pitchFamily="34" charset="0"/>
                <a:ea typeface="Aptos" panose="020B0004020202020204" pitchFamily="34" charset="0"/>
                <a:cs typeface="Times New Roman" panose="02020603050405020304" pitchFamily="18" charset="0"/>
              </a:rPr>
            </a:br>
            <a:endParaRPr lang="et-EE" altLang="en-EE">
              <a:latin typeface="Arial" panose="020B0604020202020204" pitchFamily="34" charset="0"/>
            </a:endParaRPr>
          </a:p>
        </p:txBody>
      </p:sp>
      <p:graphicFrame>
        <p:nvGraphicFramePr>
          <p:cNvPr id="9" name="Chart 8">
            <a:extLst>
              <a:ext uri="{FF2B5EF4-FFF2-40B4-BE49-F238E27FC236}">
                <a16:creationId xmlns:a16="http://schemas.microsoft.com/office/drawing/2014/main" id="{09AC8BD2-0FB3-D04B-7133-C885221F8F9B}"/>
              </a:ext>
            </a:extLst>
          </p:cNvPr>
          <p:cNvGraphicFramePr/>
          <p:nvPr>
            <p:extLst>
              <p:ext uri="{D42A27DB-BD31-4B8C-83A1-F6EECF244321}">
                <p14:modId xmlns:p14="http://schemas.microsoft.com/office/powerpoint/2010/main" val="3208629363"/>
              </p:ext>
            </p:extLst>
          </p:nvPr>
        </p:nvGraphicFramePr>
        <p:xfrm>
          <a:off x="6108128" y="1849348"/>
          <a:ext cx="4900512" cy="449718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2FCDE18-FDE0-0D74-FA00-AFCCCF7D0F97}"/>
              </a:ext>
            </a:extLst>
          </p:cNvPr>
          <p:cNvSpPr txBox="1"/>
          <p:nvPr/>
        </p:nvSpPr>
        <p:spPr>
          <a:xfrm>
            <a:off x="2162767" y="1299769"/>
            <a:ext cx="1723549" cy="369332"/>
          </a:xfrm>
          <a:prstGeom prst="rect">
            <a:avLst/>
          </a:prstGeom>
          <a:noFill/>
        </p:spPr>
        <p:txBody>
          <a:bodyPr wrap="none" rtlCol="0">
            <a:spAutoFit/>
          </a:bodyPr>
          <a:lstStyle/>
          <a:p>
            <a:r>
              <a:rPr lang="en-EE" dirty="0"/>
              <a:t>Nominaalne SKP</a:t>
            </a:r>
          </a:p>
        </p:txBody>
      </p:sp>
      <p:sp>
        <p:nvSpPr>
          <p:cNvPr id="13" name="TextBox 12">
            <a:extLst>
              <a:ext uri="{FF2B5EF4-FFF2-40B4-BE49-F238E27FC236}">
                <a16:creationId xmlns:a16="http://schemas.microsoft.com/office/drawing/2014/main" id="{8368930C-C01E-5E8B-0149-5212047905B3}"/>
              </a:ext>
            </a:extLst>
          </p:cNvPr>
          <p:cNvSpPr txBox="1"/>
          <p:nvPr/>
        </p:nvSpPr>
        <p:spPr>
          <a:xfrm>
            <a:off x="7228405" y="1347631"/>
            <a:ext cx="1329979" cy="369332"/>
          </a:xfrm>
          <a:prstGeom prst="rect">
            <a:avLst/>
          </a:prstGeom>
          <a:noFill/>
        </p:spPr>
        <p:txBody>
          <a:bodyPr wrap="none" rtlCol="0">
            <a:spAutoFit/>
          </a:bodyPr>
          <a:lstStyle/>
          <a:p>
            <a:r>
              <a:rPr lang="en-EE" dirty="0"/>
              <a:t>Reaalne SKP</a:t>
            </a:r>
          </a:p>
        </p:txBody>
      </p:sp>
      <p:pic>
        <p:nvPicPr>
          <p:cNvPr id="5" name="logo up" descr="Image">
            <a:extLst>
              <a:ext uri="{FF2B5EF4-FFF2-40B4-BE49-F238E27FC236}">
                <a16:creationId xmlns:a16="http://schemas.microsoft.com/office/drawing/2014/main" id="{A681BCF3-D65B-1D9A-DF1C-5201BE39938A}"/>
              </a:ext>
            </a:extLst>
          </p:cNvPr>
          <p:cNvPicPr>
            <a:picLocks noChangeAspect="1"/>
          </p:cNvPicPr>
          <p:nvPr/>
        </p:nvPicPr>
        <p:blipFill>
          <a:blip r:embed="rId4"/>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852724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FB05-93A8-CFAB-CF7E-15C274C30114}"/>
              </a:ext>
            </a:extLst>
          </p:cNvPr>
          <p:cNvSpPr>
            <a:spLocks noGrp="1"/>
          </p:cNvSpPr>
          <p:nvPr>
            <p:ph type="title"/>
          </p:nvPr>
        </p:nvSpPr>
        <p:spPr>
          <a:xfrm>
            <a:off x="2729345" y="446664"/>
            <a:ext cx="10515600" cy="1325563"/>
          </a:xfrm>
        </p:spPr>
        <p:txBody>
          <a:bodyPr/>
          <a:lstStyle/>
          <a:p>
            <a:r>
              <a:rPr lang="en-EE"/>
              <a:t>Tarbija kindlustunde indeks</a:t>
            </a:r>
          </a:p>
        </p:txBody>
      </p:sp>
      <p:pic>
        <p:nvPicPr>
          <p:cNvPr id="3" name="logo up" descr="Image">
            <a:extLst>
              <a:ext uri="{FF2B5EF4-FFF2-40B4-BE49-F238E27FC236}">
                <a16:creationId xmlns:a16="http://schemas.microsoft.com/office/drawing/2014/main" id="{7C8CBD74-F542-276E-BD25-72F5EB809E58}"/>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graphicFrame>
        <p:nvGraphicFramePr>
          <p:cNvPr id="7" name="Content Placeholder 3">
            <a:extLst>
              <a:ext uri="{FF2B5EF4-FFF2-40B4-BE49-F238E27FC236}">
                <a16:creationId xmlns:a16="http://schemas.microsoft.com/office/drawing/2014/main" id="{96556134-74AA-4B07-EC2B-038CB6203861}"/>
              </a:ext>
            </a:extLst>
          </p:cNvPr>
          <p:cNvGraphicFramePr>
            <a:graphicFrameLocks noGrp="1"/>
          </p:cNvGraphicFramePr>
          <p:nvPr>
            <p:ph idx="1"/>
            <p:extLst>
              <p:ext uri="{D42A27DB-BD31-4B8C-83A1-F6EECF244321}">
                <p14:modId xmlns:p14="http://schemas.microsoft.com/office/powerpoint/2010/main" val="12266947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97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6EF6-644C-BA46-7EC6-CFF4EB580A82}"/>
              </a:ext>
            </a:extLst>
          </p:cNvPr>
          <p:cNvSpPr>
            <a:spLocks noGrp="1"/>
          </p:cNvSpPr>
          <p:nvPr>
            <p:ph type="title"/>
          </p:nvPr>
        </p:nvSpPr>
        <p:spPr>
          <a:xfrm>
            <a:off x="1779095" y="532268"/>
            <a:ext cx="10515600" cy="1325563"/>
          </a:xfrm>
        </p:spPr>
        <p:txBody>
          <a:bodyPr/>
          <a:lstStyle/>
          <a:p>
            <a:r>
              <a:rPr lang="en-EE"/>
              <a:t>Tarbija kindlustunde indeks</a:t>
            </a:r>
          </a:p>
        </p:txBody>
      </p:sp>
      <p:pic>
        <p:nvPicPr>
          <p:cNvPr id="4" name="logo up" descr="Image">
            <a:extLst>
              <a:ext uri="{FF2B5EF4-FFF2-40B4-BE49-F238E27FC236}">
                <a16:creationId xmlns:a16="http://schemas.microsoft.com/office/drawing/2014/main" id="{161D2E09-09F0-CF4A-6003-CD5DADA9A010}"/>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graphicFrame>
        <p:nvGraphicFramePr>
          <p:cNvPr id="7" name="Content Placeholder 3">
            <a:extLst>
              <a:ext uri="{FF2B5EF4-FFF2-40B4-BE49-F238E27FC236}">
                <a16:creationId xmlns:a16="http://schemas.microsoft.com/office/drawing/2014/main" id="{690C29FA-926D-5174-3F3F-3C60BB013BDA}"/>
              </a:ext>
            </a:extLst>
          </p:cNvPr>
          <p:cNvGraphicFramePr>
            <a:graphicFrameLocks noGrp="1"/>
          </p:cNvGraphicFramePr>
          <p:nvPr>
            <p:ph idx="1"/>
            <p:extLst>
              <p:ext uri="{D42A27DB-BD31-4B8C-83A1-F6EECF244321}">
                <p14:modId xmlns:p14="http://schemas.microsoft.com/office/powerpoint/2010/main" val="6276865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480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5FDB-7524-B67E-E342-6B8F818803E0}"/>
              </a:ext>
            </a:extLst>
          </p:cNvPr>
          <p:cNvSpPr>
            <a:spLocks noGrp="1"/>
          </p:cNvSpPr>
          <p:nvPr>
            <p:ph type="title"/>
          </p:nvPr>
        </p:nvSpPr>
        <p:spPr>
          <a:xfrm>
            <a:off x="838200" y="681037"/>
            <a:ext cx="10515600" cy="1325563"/>
          </a:xfrm>
        </p:spPr>
        <p:txBody>
          <a:bodyPr/>
          <a:lstStyle/>
          <a:p>
            <a:r>
              <a:rPr lang="en-EE" dirty="0"/>
              <a:t>Metoodika muutus võib mõjutada taset mitte trendi</a:t>
            </a:r>
          </a:p>
        </p:txBody>
      </p:sp>
      <p:graphicFrame>
        <p:nvGraphicFramePr>
          <p:cNvPr id="4" name="Content Placeholder 3">
            <a:extLst>
              <a:ext uri="{FF2B5EF4-FFF2-40B4-BE49-F238E27FC236}">
                <a16:creationId xmlns:a16="http://schemas.microsoft.com/office/drawing/2014/main" id="{CB07134E-92A1-1B34-89E6-DDAC22F87369}"/>
              </a:ext>
            </a:extLst>
          </p:cNvPr>
          <p:cNvGraphicFramePr>
            <a:graphicFrameLocks noGrp="1"/>
          </p:cNvGraphicFramePr>
          <p:nvPr>
            <p:ph idx="1"/>
            <p:extLst>
              <p:ext uri="{D42A27DB-BD31-4B8C-83A1-F6EECF244321}">
                <p14:modId xmlns:p14="http://schemas.microsoft.com/office/powerpoint/2010/main" val="293334767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3" name="logo up" descr="Image">
            <a:extLst>
              <a:ext uri="{FF2B5EF4-FFF2-40B4-BE49-F238E27FC236}">
                <a16:creationId xmlns:a16="http://schemas.microsoft.com/office/drawing/2014/main" id="{3C0ED6BD-6B14-1137-3D76-1405BCCEFF34}"/>
              </a:ext>
            </a:extLst>
          </p:cNvPr>
          <p:cNvPicPr>
            <a:picLocks noChangeAspect="1"/>
          </p:cNvPicPr>
          <p:nvPr/>
        </p:nvPicPr>
        <p:blipFill>
          <a:blip r:embed="rId3"/>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1186069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516D-DEEC-8476-E6FA-CF2EFB62E1BC}"/>
              </a:ext>
            </a:extLst>
          </p:cNvPr>
          <p:cNvSpPr>
            <a:spLocks noGrp="1"/>
          </p:cNvSpPr>
          <p:nvPr>
            <p:ph type="title"/>
          </p:nvPr>
        </p:nvSpPr>
        <p:spPr>
          <a:xfrm>
            <a:off x="2148385" y="500062"/>
            <a:ext cx="10515600" cy="1325563"/>
          </a:xfrm>
        </p:spPr>
        <p:txBody>
          <a:bodyPr/>
          <a:lstStyle/>
          <a:p>
            <a:r>
              <a:rPr lang="en-EE"/>
              <a:t>Inflatsioon</a:t>
            </a:r>
          </a:p>
        </p:txBody>
      </p:sp>
      <p:pic>
        <p:nvPicPr>
          <p:cNvPr id="3" name="logo up" descr="Image">
            <a:extLst>
              <a:ext uri="{FF2B5EF4-FFF2-40B4-BE49-F238E27FC236}">
                <a16:creationId xmlns:a16="http://schemas.microsoft.com/office/drawing/2014/main" id="{A3A902AE-07A9-1DDD-E38A-2508A647F955}"/>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graphicFrame>
        <p:nvGraphicFramePr>
          <p:cNvPr id="7" name="Content Placeholder 6">
            <a:extLst>
              <a:ext uri="{FF2B5EF4-FFF2-40B4-BE49-F238E27FC236}">
                <a16:creationId xmlns:a16="http://schemas.microsoft.com/office/drawing/2014/main" id="{26BC1BB7-F963-E14D-B9AB-5AD22C241ECA}"/>
              </a:ext>
            </a:extLst>
          </p:cNvPr>
          <p:cNvGraphicFramePr>
            <a:graphicFrameLocks noGrp="1"/>
          </p:cNvGraphicFramePr>
          <p:nvPr>
            <p:ph idx="1"/>
            <p:extLst>
              <p:ext uri="{D42A27DB-BD31-4B8C-83A1-F6EECF244321}">
                <p14:modId xmlns:p14="http://schemas.microsoft.com/office/powerpoint/2010/main" val="1219156881"/>
              </p:ext>
            </p:extLst>
          </p:nvPr>
        </p:nvGraphicFramePr>
        <p:xfrm>
          <a:off x="838200" y="1384300"/>
          <a:ext cx="10515600" cy="5359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51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974C2-380F-66F3-8CBB-5EA62064E360}"/>
              </a:ext>
            </a:extLst>
          </p:cNvPr>
          <p:cNvSpPr>
            <a:spLocks noGrp="1"/>
          </p:cNvSpPr>
          <p:nvPr>
            <p:ph idx="1"/>
          </p:nvPr>
        </p:nvSpPr>
        <p:spPr/>
        <p:txBody>
          <a:bodyPr>
            <a:normAutofit/>
          </a:bodyPr>
          <a:lstStyle/>
          <a:p>
            <a:pPr marL="0" indent="0" algn="ctr">
              <a:buNone/>
            </a:pPr>
            <a:r>
              <a:rPr lang="en-EE" sz="4400" dirty="0"/>
              <a:t>Tööturg ja palgad</a:t>
            </a:r>
          </a:p>
        </p:txBody>
      </p:sp>
      <p:pic>
        <p:nvPicPr>
          <p:cNvPr id="4" name="logo up" descr="Image">
            <a:extLst>
              <a:ext uri="{FF2B5EF4-FFF2-40B4-BE49-F238E27FC236}">
                <a16:creationId xmlns:a16="http://schemas.microsoft.com/office/drawing/2014/main" id="{EABD4769-EF94-6D86-AE6D-C7F1899B79E5}"/>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3723451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8310-61C0-B782-5268-28356367E538}"/>
              </a:ext>
            </a:extLst>
          </p:cNvPr>
          <p:cNvSpPr>
            <a:spLocks noGrp="1"/>
          </p:cNvSpPr>
          <p:nvPr>
            <p:ph type="title"/>
          </p:nvPr>
        </p:nvSpPr>
        <p:spPr>
          <a:xfrm>
            <a:off x="1889760" y="153532"/>
            <a:ext cx="10515600" cy="1325563"/>
          </a:xfrm>
        </p:spPr>
        <p:txBody>
          <a:bodyPr/>
          <a:lstStyle/>
          <a:p>
            <a:r>
              <a:rPr lang="en-EE" dirty="0"/>
              <a:t>Hõive määr on kerges languses, samas ajalooliselt kõrgel tasemel</a:t>
            </a:r>
          </a:p>
        </p:txBody>
      </p:sp>
      <p:graphicFrame>
        <p:nvGraphicFramePr>
          <p:cNvPr id="4" name="Content Placeholder 3">
            <a:extLst>
              <a:ext uri="{FF2B5EF4-FFF2-40B4-BE49-F238E27FC236}">
                <a16:creationId xmlns:a16="http://schemas.microsoft.com/office/drawing/2014/main" id="{AC71E1A4-5F41-B740-A15C-B5591E49A00D}"/>
              </a:ext>
            </a:extLst>
          </p:cNvPr>
          <p:cNvGraphicFramePr>
            <a:graphicFrameLocks noGrp="1"/>
          </p:cNvGraphicFramePr>
          <p:nvPr>
            <p:ph idx="1"/>
            <p:extLst>
              <p:ext uri="{D42A27DB-BD31-4B8C-83A1-F6EECF244321}">
                <p14:modId xmlns:p14="http://schemas.microsoft.com/office/powerpoint/2010/main" val="818184064"/>
              </p:ext>
            </p:extLst>
          </p:nvPr>
        </p:nvGraphicFramePr>
        <p:xfrm>
          <a:off x="838200" y="1337481"/>
          <a:ext cx="10515600" cy="4839482"/>
        </p:xfrm>
        <a:graphic>
          <a:graphicData uri="http://schemas.openxmlformats.org/drawingml/2006/chart">
            <c:chart xmlns:c="http://schemas.openxmlformats.org/drawingml/2006/chart" xmlns:r="http://schemas.openxmlformats.org/officeDocument/2006/relationships" r:id="rId2"/>
          </a:graphicData>
        </a:graphic>
      </p:graphicFrame>
      <p:pic>
        <p:nvPicPr>
          <p:cNvPr id="3" name="logo up" descr="Image">
            <a:extLst>
              <a:ext uri="{FF2B5EF4-FFF2-40B4-BE49-F238E27FC236}">
                <a16:creationId xmlns:a16="http://schemas.microsoft.com/office/drawing/2014/main" id="{3AC85D09-6D84-5B47-A238-92C4396A5C0E}"/>
              </a:ext>
            </a:extLst>
          </p:cNvPr>
          <p:cNvPicPr>
            <a:picLocks noChangeAspect="1"/>
          </p:cNvPicPr>
          <p:nvPr/>
        </p:nvPicPr>
        <p:blipFill>
          <a:blip r:embed="rId3"/>
          <a:stretch>
            <a:fillRect/>
          </a:stretch>
        </p:blipFill>
        <p:spPr>
          <a:xfrm>
            <a:off x="246647" y="153532"/>
            <a:ext cx="1436195" cy="423186"/>
          </a:xfrm>
          <a:prstGeom prst="rect">
            <a:avLst/>
          </a:prstGeom>
          <a:ln w="12700">
            <a:miter lim="400000"/>
          </a:ln>
        </p:spPr>
      </p:pic>
    </p:spTree>
    <p:extLst>
      <p:ext uri="{BB962C8B-B14F-4D97-AF65-F5344CB8AC3E}">
        <p14:creationId xmlns:p14="http://schemas.microsoft.com/office/powerpoint/2010/main" val="321746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67E6D-F8BD-0205-A973-21CB52C32FF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705CA40-56A4-D375-F84B-C4628A3DB297}"/>
              </a:ext>
            </a:extLst>
          </p:cNvPr>
          <p:cNvSpPr txBox="1"/>
          <p:nvPr/>
        </p:nvSpPr>
        <p:spPr>
          <a:xfrm>
            <a:off x="600681" y="4245299"/>
            <a:ext cx="4847698" cy="404367"/>
          </a:xfrm>
          <a:prstGeom prst="roundRect">
            <a:avLst>
              <a:gd name="adj" fmla="val 50000"/>
            </a:avLst>
          </a:prstGeom>
          <a:solidFill>
            <a:schemeClr val="bg1"/>
          </a:solid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360000" bIns="50800" numCol="1" spcCol="38100" rtlCol="0" anchor="ctr">
            <a:no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t-EE" sz="1600" b="1" i="0" u="none" strike="noStrike" cap="none" normalizeH="0" baseline="0" dirty="0">
                <a:ln>
                  <a:noFill/>
                </a:ln>
                <a:effectLst/>
                <a:uFillTx/>
                <a:latin typeface="Segoe UI" panose="020B0502040204020203" pitchFamily="34" charset="0"/>
                <a:ea typeface="Gotham Pro Bold"/>
                <a:cs typeface="Segoe UI" panose="020B0502040204020203" pitchFamily="34" charset="0"/>
                <a:sym typeface="Gotham Pro Bold"/>
              </a:rPr>
              <a:t>Peakontor</a:t>
            </a:r>
          </a:p>
        </p:txBody>
      </p:sp>
      <p:sp>
        <p:nvSpPr>
          <p:cNvPr id="3" name="Title 2">
            <a:extLst>
              <a:ext uri="{FF2B5EF4-FFF2-40B4-BE49-F238E27FC236}">
                <a16:creationId xmlns:a16="http://schemas.microsoft.com/office/drawing/2014/main" id="{808D2E61-3266-9F48-E4CC-AF628DEEEF78}"/>
              </a:ext>
            </a:extLst>
          </p:cNvPr>
          <p:cNvSpPr>
            <a:spLocks noGrp="1"/>
          </p:cNvSpPr>
          <p:nvPr>
            <p:ph type="title"/>
          </p:nvPr>
        </p:nvSpPr>
        <p:spPr>
          <a:xfrm>
            <a:off x="600681" y="1260572"/>
            <a:ext cx="10964862" cy="508369"/>
          </a:xfrm>
        </p:spPr>
        <p:txBody>
          <a:bodyPr lIns="0" tIns="0" bIns="0" anchor="b">
            <a:normAutofit fontScale="90000"/>
          </a:bodyPr>
          <a:lstStyle/>
          <a:p>
            <a:r>
              <a:rPr lang="et-EE" sz="4900" b="1" spc="0" dirty="0">
                <a:cs typeface="Segoe UI" panose="020B0502040204020203" pitchFamily="34" charset="0"/>
              </a:rPr>
              <a:t>Natuke tööandjast ka..</a:t>
            </a:r>
            <a:br>
              <a:rPr lang="et-EE" sz="3600" spc="0" dirty="0">
                <a:latin typeface="Segoe UI" panose="020B0502040204020203" pitchFamily="34" charset="0"/>
                <a:cs typeface="Segoe UI" panose="020B0502040204020203" pitchFamily="34" charset="0"/>
              </a:rPr>
            </a:br>
            <a:br>
              <a:rPr lang="et-EE" sz="3600" spc="0" dirty="0">
                <a:latin typeface="Segoe UI" panose="020B0502040204020203" pitchFamily="34" charset="0"/>
                <a:cs typeface="Segoe UI" panose="020B0502040204020203" pitchFamily="34" charset="0"/>
              </a:rPr>
            </a:br>
            <a:r>
              <a:rPr lang="et-EE" sz="3600" spc="0" dirty="0">
                <a:latin typeface="Segoe UI" panose="020B0502040204020203" pitchFamily="34" charset="0"/>
                <a:cs typeface="Segoe UI" panose="020B0502040204020203" pitchFamily="34" charset="0"/>
              </a:rPr>
              <a:t>Bigbank AS</a:t>
            </a:r>
          </a:p>
        </p:txBody>
      </p:sp>
      <p:sp>
        <p:nvSpPr>
          <p:cNvPr id="5" name="Title 2">
            <a:extLst>
              <a:ext uri="{FF2B5EF4-FFF2-40B4-BE49-F238E27FC236}">
                <a16:creationId xmlns:a16="http://schemas.microsoft.com/office/drawing/2014/main" id="{C40BDF1E-5E85-807F-22BB-01D0ED513FD2}"/>
              </a:ext>
            </a:extLst>
          </p:cNvPr>
          <p:cNvSpPr txBox="1">
            <a:spLocks/>
          </p:cNvSpPr>
          <p:nvPr/>
        </p:nvSpPr>
        <p:spPr>
          <a:xfrm>
            <a:off x="573627" y="2056377"/>
            <a:ext cx="5336220" cy="5032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50800" bIns="0" anchor="t">
            <a:noAutofit/>
          </a:bodyPr>
          <a:lstStyle>
            <a:lvl1pPr marL="0" marR="0" indent="0" algn="l" defTabSz="914400" rtl="0" eaLnBrk="1" latinLnBrk="0" hangingPunct="1">
              <a:lnSpc>
                <a:spcPct val="80000"/>
              </a:lnSpc>
              <a:spcBef>
                <a:spcPts val="0"/>
              </a:spcBef>
              <a:spcAft>
                <a:spcPts val="0"/>
              </a:spcAft>
              <a:buClrTx/>
              <a:buSzTx/>
              <a:buFontTx/>
              <a:buNone/>
              <a:tabLst/>
              <a:defRPr sz="5000" b="1" i="0" u="none" strike="noStrike" kern="1200" cap="none" spc="-100" baseline="0" dirty="0">
                <a:solidFill>
                  <a:schemeClr val="tx1"/>
                </a:solidFill>
                <a:uFillTx/>
                <a:latin typeface="Arial Black" panose="020B0604020202020204" pitchFamily="34" charset="0"/>
                <a:ea typeface="+mn-ea"/>
                <a:cs typeface="Arial Black" panose="020B0604020202020204" pitchFamily="34" charset="0"/>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a:lstStyle>
          <a:p>
            <a:r>
              <a:rPr lang="et-EE" sz="2000" spc="0" dirty="0">
                <a:solidFill>
                  <a:srgbClr val="0CCCA2"/>
                </a:solidFill>
                <a:latin typeface="Segoe UI Semibold" panose="020B0502040204020203" pitchFamily="34" charset="0"/>
                <a:cs typeface="Segoe UI Semibold" panose="020B0502040204020203" pitchFamily="34" charset="0"/>
              </a:rPr>
              <a:t>Kohalike teadmistega rahvusvaheline pank</a:t>
            </a:r>
          </a:p>
        </p:txBody>
      </p:sp>
      <p:sp>
        <p:nvSpPr>
          <p:cNvPr id="23" name="Slide Number">
            <a:extLst>
              <a:ext uri="{FF2B5EF4-FFF2-40B4-BE49-F238E27FC236}">
                <a16:creationId xmlns:a16="http://schemas.microsoft.com/office/drawing/2014/main" id="{D572BDC1-BB51-B75E-1F09-B77789F2CF82}"/>
              </a:ext>
            </a:extLst>
          </p:cNvPr>
          <p:cNvSpPr txBox="1">
            <a:spLocks/>
          </p:cNvSpPr>
          <p:nvPr/>
        </p:nvSpPr>
        <p:spPr>
          <a:xfrm>
            <a:off x="11229976" y="6482699"/>
            <a:ext cx="358775" cy="294664"/>
          </a:xfrm>
          <a:prstGeom prst="rect">
            <a:avLst/>
          </a:prstGeom>
        </p:spPr>
        <p:txBody>
          <a:bodyPr lIns="0" rIns="0" anchor="ctr"/>
          <a:ls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CB4B4D-7CA3-9044-876B-883B54F8677D}" type="slidenum">
              <a:rPr lang="et-EE" sz="1000" b="1" smtClean="0"/>
              <a:pPr algn="r"/>
              <a:t>3</a:t>
            </a:fld>
            <a:endParaRPr lang="et-EE" sz="1000" b="1" dirty="0"/>
          </a:p>
        </p:txBody>
      </p:sp>
      <p:sp>
        <p:nvSpPr>
          <p:cNvPr id="6" name="TextBox 5">
            <a:extLst>
              <a:ext uri="{FF2B5EF4-FFF2-40B4-BE49-F238E27FC236}">
                <a16:creationId xmlns:a16="http://schemas.microsoft.com/office/drawing/2014/main" id="{35300AD0-B1CB-AB5A-C158-4F743170C3A3}"/>
              </a:ext>
            </a:extLst>
          </p:cNvPr>
          <p:cNvSpPr txBox="1"/>
          <p:nvPr/>
        </p:nvSpPr>
        <p:spPr>
          <a:xfrm>
            <a:off x="600681" y="2423352"/>
            <a:ext cx="4830447" cy="1528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50800" rIns="0" bIns="50800" numCol="1" spcCol="38100" rtlCol="0" anchor="t">
            <a:noAutofit/>
          </a:bodyPr>
          <a:lstStyle/>
          <a:p>
            <a:pPr defTabSz="2438338" hangingPunct="0">
              <a:lnSpc>
                <a:spcPct val="120000"/>
              </a:lnSpc>
              <a:spcBef>
                <a:spcPts val="600"/>
              </a:spcBef>
              <a:spcAft>
                <a:spcPts val="600"/>
              </a:spcAft>
            </a:pPr>
            <a:r>
              <a:rPr lang="et-EE" sz="1400" noProof="0" dirty="0">
                <a:latin typeface="Segoe UI" panose="020B0502040204020203" pitchFamily="34" charset="0"/>
                <a:cs typeface="Segoe UI" panose="020B0502040204020203" pitchFamily="34" charset="0"/>
              </a:rPr>
              <a:t>Bigbank on 100% Eesti kapitalil rajatud pank, mille peakontor asub Eestis. Ettevõte tegutseb lisaks koduturule veel kaheksas Euroopa riigis – Lätis, Leedus, Soomes, Rootsis ja Bulgaarias ning piiriüleselt Saksamaal, Austrias ja Hollandis.</a:t>
            </a:r>
            <a:endParaRPr kumimoji="0" lang="et-EE" sz="1400" u="none" strike="noStrike" cap="none" normalizeH="0" noProof="0" dirty="0">
              <a:ln>
                <a:noFill/>
              </a:ln>
              <a:solidFill>
                <a:srgbClr val="00285A"/>
              </a:solidFill>
              <a:effectLst/>
              <a:uFillTx/>
              <a:latin typeface="Segoe UI" panose="020B0502040204020203" pitchFamily="34" charset="0"/>
              <a:ea typeface="Gotham Pro Bold"/>
              <a:cs typeface="Segoe UI" panose="020B0502040204020203" pitchFamily="34" charset="0"/>
              <a:sym typeface="Gotham Pro Bold"/>
            </a:endParaRPr>
          </a:p>
        </p:txBody>
      </p:sp>
      <p:pic>
        <p:nvPicPr>
          <p:cNvPr id="9" name="Graphic 8">
            <a:extLst>
              <a:ext uri="{FF2B5EF4-FFF2-40B4-BE49-F238E27FC236}">
                <a16:creationId xmlns:a16="http://schemas.microsoft.com/office/drawing/2014/main" id="{D27E4DF6-20EF-E30A-3C02-4B6B23CC4C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8380" y="-4290"/>
            <a:ext cx="7616898" cy="7814937"/>
          </a:xfrm>
          <a:prstGeom prst="rect">
            <a:avLst/>
          </a:prstGeom>
        </p:spPr>
      </p:pic>
      <p:pic>
        <p:nvPicPr>
          <p:cNvPr id="2" name="Image" descr="Image">
            <a:extLst>
              <a:ext uri="{FF2B5EF4-FFF2-40B4-BE49-F238E27FC236}">
                <a16:creationId xmlns:a16="http://schemas.microsoft.com/office/drawing/2014/main" id="{AB15ECEE-B710-17A0-BF72-F907F9D973FB}"/>
              </a:ext>
            </a:extLst>
          </p:cNvPr>
          <p:cNvPicPr>
            <a:picLocks noChangeAspect="1"/>
          </p:cNvPicPr>
          <p:nvPr/>
        </p:nvPicPr>
        <p:blipFill>
          <a:blip r:embed="rId4"/>
          <a:stretch>
            <a:fillRect/>
          </a:stretch>
        </p:blipFill>
        <p:spPr>
          <a:xfrm>
            <a:off x="10371551" y="372850"/>
            <a:ext cx="1217200" cy="358658"/>
          </a:xfrm>
          <a:prstGeom prst="rect">
            <a:avLst/>
          </a:prstGeom>
          <a:ln w="12700">
            <a:miter lim="400000"/>
          </a:ln>
        </p:spPr>
      </p:pic>
      <p:pic>
        <p:nvPicPr>
          <p:cNvPr id="4" name="Graphic 3">
            <a:extLst>
              <a:ext uri="{FF2B5EF4-FFF2-40B4-BE49-F238E27FC236}">
                <a16:creationId xmlns:a16="http://schemas.microsoft.com/office/drawing/2014/main" id="{FC82A3CF-3A6D-E54E-D7F6-0891BA851C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656" y="4311803"/>
            <a:ext cx="268125" cy="268125"/>
          </a:xfrm>
          <a:prstGeom prst="rect">
            <a:avLst/>
          </a:prstGeom>
          <a:effectLst>
            <a:outerShdw blurRad="152400" dist="4892" dir="2700000" algn="tl" rotWithShape="0">
              <a:schemeClr val="bg2">
                <a:lumMod val="50000"/>
                <a:alpha val="30000"/>
              </a:schemeClr>
            </a:outerShdw>
            <a:softEdge rad="0"/>
          </a:effectLst>
        </p:spPr>
      </p:pic>
      <p:sp>
        <p:nvSpPr>
          <p:cNvPr id="10" name="TextBox 9">
            <a:extLst>
              <a:ext uri="{FF2B5EF4-FFF2-40B4-BE49-F238E27FC236}">
                <a16:creationId xmlns:a16="http://schemas.microsoft.com/office/drawing/2014/main" id="{E9A26F5B-BA00-CCF5-A813-95DBAC5415E6}"/>
              </a:ext>
            </a:extLst>
          </p:cNvPr>
          <p:cNvSpPr txBox="1"/>
          <p:nvPr/>
        </p:nvSpPr>
        <p:spPr>
          <a:xfrm>
            <a:off x="607598" y="4800415"/>
            <a:ext cx="4847697" cy="404367"/>
          </a:xfrm>
          <a:prstGeom prst="roundRect">
            <a:avLst>
              <a:gd name="adj" fmla="val 50000"/>
            </a:avLst>
          </a:prstGeom>
          <a:solidFill>
            <a:schemeClr val="bg1"/>
          </a:solid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360000" bIns="50800" numCol="1" spcCol="38100" rtlCol="0" anchor="ctr">
            <a:no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t-EE" sz="1600" b="1" i="0" u="none" strike="noStrike" cap="none" normalizeH="0" baseline="0" dirty="0">
                <a:ln>
                  <a:noFill/>
                </a:ln>
                <a:effectLst/>
                <a:uFillTx/>
                <a:latin typeface="Segoe UI" panose="020B0502040204020203" pitchFamily="34" charset="0"/>
                <a:ea typeface="Gotham Pro Bold"/>
                <a:cs typeface="Segoe UI" panose="020B0502040204020203" pitchFamily="34" charset="0"/>
                <a:sym typeface="Gotham Pro Bold"/>
              </a:rPr>
              <a:t>Filiaalid</a:t>
            </a:r>
          </a:p>
        </p:txBody>
      </p:sp>
      <p:pic>
        <p:nvPicPr>
          <p:cNvPr id="14" name="Graphic 13">
            <a:extLst>
              <a:ext uri="{FF2B5EF4-FFF2-40B4-BE49-F238E27FC236}">
                <a16:creationId xmlns:a16="http://schemas.microsoft.com/office/drawing/2014/main" id="{3AC28B2A-24F5-24A9-E0DD-C4DE4D752D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8986" y="4864498"/>
            <a:ext cx="285951" cy="285951"/>
          </a:xfrm>
          <a:prstGeom prst="rect">
            <a:avLst/>
          </a:prstGeom>
          <a:effectLst>
            <a:outerShdw blurRad="152400" dist="38100" dir="2700000" algn="tl" rotWithShape="0">
              <a:schemeClr val="bg2">
                <a:lumMod val="50000"/>
                <a:alpha val="30000"/>
              </a:schemeClr>
            </a:outerShdw>
            <a:softEdge rad="0"/>
          </a:effectLst>
        </p:spPr>
      </p:pic>
      <p:pic>
        <p:nvPicPr>
          <p:cNvPr id="12" name="Graphic 11">
            <a:extLst>
              <a:ext uri="{FF2B5EF4-FFF2-40B4-BE49-F238E27FC236}">
                <a16:creationId xmlns:a16="http://schemas.microsoft.com/office/drawing/2014/main" id="{6B9D079E-6AD1-16B6-9262-47B40E90FC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573" y="4864499"/>
            <a:ext cx="285950" cy="285950"/>
          </a:xfrm>
          <a:prstGeom prst="rect">
            <a:avLst/>
          </a:prstGeom>
          <a:effectLst>
            <a:outerShdw blurRad="152400" dist="38100" dir="2700000" algn="tl" rotWithShape="0">
              <a:schemeClr val="bg2">
                <a:lumMod val="50000"/>
                <a:alpha val="30000"/>
              </a:schemeClr>
            </a:outerShdw>
            <a:softEdge rad="0"/>
          </a:effectLst>
        </p:spPr>
      </p:pic>
      <p:pic>
        <p:nvPicPr>
          <p:cNvPr id="16" name="Graphic 15">
            <a:extLst>
              <a:ext uri="{FF2B5EF4-FFF2-40B4-BE49-F238E27FC236}">
                <a16:creationId xmlns:a16="http://schemas.microsoft.com/office/drawing/2014/main" id="{53378B8C-649B-A843-5541-3A71ED1E40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87400" y="4854748"/>
            <a:ext cx="285950" cy="285950"/>
          </a:xfrm>
          <a:prstGeom prst="rect">
            <a:avLst/>
          </a:prstGeom>
          <a:effectLst>
            <a:outerShdw blurRad="152400" dist="38100" dir="2700000" algn="tl" rotWithShape="0">
              <a:schemeClr val="bg2">
                <a:lumMod val="50000"/>
                <a:alpha val="30000"/>
              </a:schemeClr>
            </a:outerShdw>
            <a:softEdge rad="0"/>
          </a:effectLst>
        </p:spPr>
      </p:pic>
      <p:pic>
        <p:nvPicPr>
          <p:cNvPr id="18" name="Graphic 17">
            <a:extLst>
              <a:ext uri="{FF2B5EF4-FFF2-40B4-BE49-F238E27FC236}">
                <a16:creationId xmlns:a16="http://schemas.microsoft.com/office/drawing/2014/main" id="{EF145C58-8827-3023-3DE8-3669899A97C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12731" y="4854748"/>
            <a:ext cx="285950" cy="285950"/>
          </a:xfrm>
          <a:prstGeom prst="rect">
            <a:avLst/>
          </a:prstGeom>
          <a:effectLst>
            <a:outerShdw blurRad="152400" dist="38100" dir="2700000" algn="tl" rotWithShape="0">
              <a:schemeClr val="bg2">
                <a:lumMod val="50000"/>
                <a:alpha val="30000"/>
              </a:schemeClr>
            </a:outerShdw>
            <a:softEdge rad="0"/>
          </a:effectLst>
        </p:spPr>
      </p:pic>
      <p:pic>
        <p:nvPicPr>
          <p:cNvPr id="20" name="Graphic 19">
            <a:extLst>
              <a:ext uri="{FF2B5EF4-FFF2-40B4-BE49-F238E27FC236}">
                <a16:creationId xmlns:a16="http://schemas.microsoft.com/office/drawing/2014/main" id="{C588C1F0-AA75-CB0F-C95D-BE36275A261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438062" y="4854748"/>
            <a:ext cx="285950" cy="285950"/>
          </a:xfrm>
          <a:prstGeom prst="rect">
            <a:avLst/>
          </a:prstGeom>
          <a:effectLst>
            <a:outerShdw blurRad="152400" dist="38100" dir="2700000" algn="tl" rotWithShape="0">
              <a:schemeClr val="bg2">
                <a:lumMod val="50000"/>
                <a:alpha val="30000"/>
              </a:schemeClr>
            </a:outerShdw>
            <a:softEdge rad="0"/>
          </a:effectLst>
        </p:spPr>
      </p:pic>
      <p:sp>
        <p:nvSpPr>
          <p:cNvPr id="22" name="TextBox 21">
            <a:extLst>
              <a:ext uri="{FF2B5EF4-FFF2-40B4-BE49-F238E27FC236}">
                <a16:creationId xmlns:a16="http://schemas.microsoft.com/office/drawing/2014/main" id="{3B787D90-2712-6107-A927-7471EEC31CFE}"/>
              </a:ext>
            </a:extLst>
          </p:cNvPr>
          <p:cNvSpPr txBox="1"/>
          <p:nvPr/>
        </p:nvSpPr>
        <p:spPr>
          <a:xfrm>
            <a:off x="607598" y="5355531"/>
            <a:ext cx="4847697" cy="404367"/>
          </a:xfrm>
          <a:prstGeom prst="roundRect">
            <a:avLst>
              <a:gd name="adj" fmla="val 50000"/>
            </a:avLst>
          </a:prstGeom>
          <a:solidFill>
            <a:schemeClr val="bg1"/>
          </a:solid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360000" bIns="50800" numCol="1" spcCol="38100" rtlCol="0" anchor="ctr">
            <a:noAutofit/>
          </a:bodyPr>
          <a:lstStyle/>
          <a:p>
            <a:pPr algn="r" defTabSz="2438338" hangingPunct="0"/>
            <a:r>
              <a:rPr lang="et-EE" sz="1600" b="1" dirty="0">
                <a:latin typeface="Segoe UI" panose="020B0502040204020203" pitchFamily="34" charset="0"/>
                <a:ea typeface="Gotham Pro Bold"/>
                <a:cs typeface="Segoe UI" panose="020B0502040204020203" pitchFamily="34" charset="0"/>
                <a:sym typeface="Gotham Pro Bold"/>
              </a:rPr>
              <a:t>Piiriülesed teenused</a:t>
            </a:r>
          </a:p>
        </p:txBody>
      </p:sp>
      <p:pic>
        <p:nvPicPr>
          <p:cNvPr id="25" name="Graphic 24">
            <a:extLst>
              <a:ext uri="{FF2B5EF4-FFF2-40B4-BE49-F238E27FC236}">
                <a16:creationId xmlns:a16="http://schemas.microsoft.com/office/drawing/2014/main" id="{5268079C-E738-B437-1A9C-70B7D169DBD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72137" y="5430902"/>
            <a:ext cx="285950" cy="285950"/>
          </a:xfrm>
          <a:prstGeom prst="rect">
            <a:avLst/>
          </a:prstGeom>
          <a:effectLst>
            <a:outerShdw blurRad="50800" dist="38100" dir="2700000" algn="tl" rotWithShape="0">
              <a:schemeClr val="bg2">
                <a:lumMod val="50000"/>
                <a:alpha val="40000"/>
              </a:schemeClr>
            </a:outerShdw>
          </a:effectLst>
        </p:spPr>
      </p:pic>
      <p:pic>
        <p:nvPicPr>
          <p:cNvPr id="27" name="Graphic 26">
            <a:extLst>
              <a:ext uri="{FF2B5EF4-FFF2-40B4-BE49-F238E27FC236}">
                <a16:creationId xmlns:a16="http://schemas.microsoft.com/office/drawing/2014/main" id="{FACBE81A-742E-4495-2E8D-A6E24A47FCE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67558" y="5423773"/>
            <a:ext cx="285950" cy="285950"/>
          </a:xfrm>
          <a:prstGeom prst="rect">
            <a:avLst/>
          </a:prstGeom>
          <a:effectLst>
            <a:outerShdw blurRad="50800" dist="38100" dir="2700000" algn="tl" rotWithShape="0">
              <a:schemeClr val="bg2">
                <a:lumMod val="50000"/>
                <a:alpha val="40000"/>
              </a:schemeClr>
            </a:outerShdw>
          </a:effectLst>
        </p:spPr>
      </p:pic>
      <p:pic>
        <p:nvPicPr>
          <p:cNvPr id="29" name="Graphic 28">
            <a:extLst>
              <a:ext uri="{FF2B5EF4-FFF2-40B4-BE49-F238E27FC236}">
                <a16:creationId xmlns:a16="http://schemas.microsoft.com/office/drawing/2014/main" id="{05F3EC68-9ADD-2188-4662-53899BB0C2B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49144" y="5423773"/>
            <a:ext cx="285950" cy="285950"/>
          </a:xfrm>
          <a:prstGeom prst="rect">
            <a:avLst/>
          </a:prstGeom>
          <a:effectLst>
            <a:outerShdw blurRad="50800" dist="38100" dir="2700000" algn="tl" rotWithShape="0">
              <a:schemeClr val="bg2">
                <a:lumMod val="50000"/>
                <a:alpha val="40000"/>
              </a:schemeClr>
            </a:outerShdw>
          </a:effectLst>
        </p:spPr>
      </p:pic>
    </p:spTree>
    <p:extLst>
      <p:ext uri="{BB962C8B-B14F-4D97-AF65-F5344CB8AC3E}">
        <p14:creationId xmlns:p14="http://schemas.microsoft.com/office/powerpoint/2010/main" val="1408491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A17D-E870-B41F-3C3F-DF473D02FE85}"/>
              </a:ext>
            </a:extLst>
          </p:cNvPr>
          <p:cNvSpPr>
            <a:spLocks noGrp="1"/>
          </p:cNvSpPr>
          <p:nvPr>
            <p:ph type="title"/>
          </p:nvPr>
        </p:nvSpPr>
        <p:spPr/>
        <p:txBody>
          <a:bodyPr/>
          <a:lstStyle/>
          <a:p>
            <a:r>
              <a:rPr lang="en-EE" dirty="0"/>
              <a:t>Hõive ootused pigem ettevaatlikud</a:t>
            </a:r>
          </a:p>
        </p:txBody>
      </p:sp>
      <p:pic>
        <p:nvPicPr>
          <p:cNvPr id="4" name="Content Placeholder 3">
            <a:extLst>
              <a:ext uri="{FF2B5EF4-FFF2-40B4-BE49-F238E27FC236}">
                <a16:creationId xmlns:a16="http://schemas.microsoft.com/office/drawing/2014/main" id="{ED9801D2-BFF6-D195-423F-AB299B3BD97A}"/>
              </a:ext>
            </a:extLst>
          </p:cNvPr>
          <p:cNvPicPr>
            <a:picLocks noGrp="1" noChangeAspect="1"/>
          </p:cNvPicPr>
          <p:nvPr>
            <p:ph idx="1"/>
          </p:nvPr>
        </p:nvPicPr>
        <p:blipFill>
          <a:blip r:embed="rId2"/>
          <a:stretch>
            <a:fillRect/>
          </a:stretch>
        </p:blipFill>
        <p:spPr>
          <a:xfrm>
            <a:off x="971550" y="1620742"/>
            <a:ext cx="9582149" cy="5117169"/>
          </a:xfrm>
          <a:prstGeom prst="rect">
            <a:avLst/>
          </a:prstGeom>
        </p:spPr>
      </p:pic>
      <p:pic>
        <p:nvPicPr>
          <p:cNvPr id="3" name="logo up" descr="Image">
            <a:extLst>
              <a:ext uri="{FF2B5EF4-FFF2-40B4-BE49-F238E27FC236}">
                <a16:creationId xmlns:a16="http://schemas.microsoft.com/office/drawing/2014/main" id="{56E64CD1-7F7B-EFA6-B056-812CC41D6DA7}"/>
              </a:ext>
            </a:extLst>
          </p:cNvPr>
          <p:cNvPicPr>
            <a:picLocks noChangeAspect="1"/>
          </p:cNvPicPr>
          <p:nvPr/>
        </p:nvPicPr>
        <p:blipFill>
          <a:blip r:embed="rId3"/>
          <a:stretch>
            <a:fillRect/>
          </a:stretch>
        </p:blipFill>
        <p:spPr>
          <a:xfrm>
            <a:off x="253452" y="153532"/>
            <a:ext cx="1436195" cy="423186"/>
          </a:xfrm>
          <a:prstGeom prst="rect">
            <a:avLst/>
          </a:prstGeom>
          <a:ln w="12700">
            <a:miter lim="400000"/>
          </a:ln>
        </p:spPr>
      </p:pic>
    </p:spTree>
    <p:extLst>
      <p:ext uri="{BB962C8B-B14F-4D97-AF65-F5344CB8AC3E}">
        <p14:creationId xmlns:p14="http://schemas.microsoft.com/office/powerpoint/2010/main" val="1146287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ogo up" descr="Image">
            <a:extLst>
              <a:ext uri="{FF2B5EF4-FFF2-40B4-BE49-F238E27FC236}">
                <a16:creationId xmlns:a16="http://schemas.microsoft.com/office/drawing/2014/main" id="{59C3569C-E73A-1328-2273-DDF633E7DC95}"/>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graphicFrame>
        <p:nvGraphicFramePr>
          <p:cNvPr id="2" name="Chart 1">
            <a:extLst>
              <a:ext uri="{FF2B5EF4-FFF2-40B4-BE49-F238E27FC236}">
                <a16:creationId xmlns:a16="http://schemas.microsoft.com/office/drawing/2014/main" id="{D98563FC-65A1-D1E9-4A8C-FD006D1E6C89}"/>
              </a:ext>
            </a:extLst>
          </p:cNvPr>
          <p:cNvGraphicFramePr>
            <a:graphicFrameLocks/>
          </p:cNvGraphicFramePr>
          <p:nvPr/>
        </p:nvGraphicFramePr>
        <p:xfrm>
          <a:off x="1397140" y="394842"/>
          <a:ext cx="9397720" cy="6068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9226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A1E39-ED03-8E2D-0F72-3BF45D5B4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9F627-13B9-76C3-891B-C41B86644980}"/>
              </a:ext>
            </a:extLst>
          </p:cNvPr>
          <p:cNvSpPr>
            <a:spLocks noGrp="1"/>
          </p:cNvSpPr>
          <p:nvPr>
            <p:ph type="title"/>
          </p:nvPr>
        </p:nvSpPr>
        <p:spPr>
          <a:xfrm>
            <a:off x="2105527" y="331490"/>
            <a:ext cx="10515600" cy="1325563"/>
          </a:xfrm>
        </p:spPr>
        <p:txBody>
          <a:bodyPr/>
          <a:lstStyle/>
          <a:p>
            <a:r>
              <a:rPr lang="en-EE" dirty="0"/>
              <a:t>Viimased 2 aastat on palgad kasvanud kiiremini kui SKP</a:t>
            </a:r>
          </a:p>
        </p:txBody>
      </p:sp>
      <p:pic>
        <p:nvPicPr>
          <p:cNvPr id="4" name="Content Placeholder 3">
            <a:extLst>
              <a:ext uri="{FF2B5EF4-FFF2-40B4-BE49-F238E27FC236}">
                <a16:creationId xmlns:a16="http://schemas.microsoft.com/office/drawing/2014/main" id="{4BA81C1A-E9B2-6FAD-9BF1-CB9453E576E7}"/>
              </a:ext>
            </a:extLst>
          </p:cNvPr>
          <p:cNvPicPr>
            <a:picLocks noGrp="1" noChangeAspect="1"/>
          </p:cNvPicPr>
          <p:nvPr>
            <p:ph idx="1"/>
          </p:nvPr>
        </p:nvPicPr>
        <p:blipFill>
          <a:blip r:embed="rId2"/>
          <a:stretch>
            <a:fillRect/>
          </a:stretch>
        </p:blipFill>
        <p:spPr>
          <a:xfrm>
            <a:off x="838200" y="1657053"/>
            <a:ext cx="10001250" cy="4942676"/>
          </a:xfrm>
          <a:prstGeom prst="rect">
            <a:avLst/>
          </a:prstGeom>
        </p:spPr>
      </p:pic>
      <p:pic>
        <p:nvPicPr>
          <p:cNvPr id="3" name="logo up" descr="Image">
            <a:extLst>
              <a:ext uri="{FF2B5EF4-FFF2-40B4-BE49-F238E27FC236}">
                <a16:creationId xmlns:a16="http://schemas.microsoft.com/office/drawing/2014/main" id="{47389C36-3504-0B99-9440-A05A4126F8B9}"/>
              </a:ext>
            </a:extLst>
          </p:cNvPr>
          <p:cNvPicPr>
            <a:picLocks noChangeAspect="1"/>
          </p:cNvPicPr>
          <p:nvPr/>
        </p:nvPicPr>
        <p:blipFill>
          <a:blip r:embed="rId3"/>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3147970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F05BD-76A4-0DB6-A9EE-856419211D77}"/>
            </a:ext>
          </a:extLst>
        </p:cNvPr>
        <p:cNvGrpSpPr/>
        <p:nvPr/>
      </p:nvGrpSpPr>
      <p:grpSpPr>
        <a:xfrm>
          <a:off x="0" y="0"/>
          <a:ext cx="0" cy="0"/>
          <a:chOff x="0" y="0"/>
          <a:chExt cx="0" cy="0"/>
        </a:xfrm>
      </p:grpSpPr>
      <p:pic>
        <p:nvPicPr>
          <p:cNvPr id="9" name="Pilt 8">
            <a:extLst>
              <a:ext uri="{FF2B5EF4-FFF2-40B4-BE49-F238E27FC236}">
                <a16:creationId xmlns:a16="http://schemas.microsoft.com/office/drawing/2014/main" id="{8EFE6DA1-40A5-22DA-18CE-53566469C926}"/>
              </a:ext>
            </a:extLst>
          </p:cNvPr>
          <p:cNvPicPr>
            <a:picLocks noChangeAspect="1"/>
          </p:cNvPicPr>
          <p:nvPr/>
        </p:nvPicPr>
        <p:blipFill>
          <a:blip r:embed="rId2"/>
          <a:stretch>
            <a:fillRect/>
          </a:stretch>
        </p:blipFill>
        <p:spPr>
          <a:xfrm>
            <a:off x="256880" y="914401"/>
            <a:ext cx="11678240" cy="5943598"/>
          </a:xfrm>
          <a:prstGeom prst="rect">
            <a:avLst/>
          </a:prstGeom>
        </p:spPr>
      </p:pic>
      <p:sp>
        <p:nvSpPr>
          <p:cNvPr id="2" name="Title 1">
            <a:extLst>
              <a:ext uri="{FF2B5EF4-FFF2-40B4-BE49-F238E27FC236}">
                <a16:creationId xmlns:a16="http://schemas.microsoft.com/office/drawing/2014/main" id="{B74A481B-9618-634F-9F76-3BAB66D57236}"/>
              </a:ext>
            </a:extLst>
          </p:cNvPr>
          <p:cNvSpPr>
            <a:spLocks noGrp="1"/>
          </p:cNvSpPr>
          <p:nvPr>
            <p:ph type="title"/>
          </p:nvPr>
        </p:nvSpPr>
        <p:spPr>
          <a:xfrm>
            <a:off x="0" y="1"/>
            <a:ext cx="12192000" cy="914400"/>
          </a:xfrm>
          <a:solidFill>
            <a:schemeClr val="bg1">
              <a:lumMod val="50000"/>
            </a:schemeClr>
          </a:solidFill>
        </p:spPr>
        <p:txBody>
          <a:bodyPr>
            <a:normAutofit/>
          </a:bodyPr>
          <a:lstStyle/>
          <a:p>
            <a:pPr algn="ctr"/>
            <a:r>
              <a:rPr lang="et-EE" sz="3600" dirty="0">
                <a:solidFill>
                  <a:schemeClr val="bg1"/>
                </a:solidFill>
              </a:rPr>
              <a:t>Era- ja avaliku sektori palgakasvud võrdsustunud</a:t>
            </a:r>
          </a:p>
        </p:txBody>
      </p:sp>
      <p:sp>
        <p:nvSpPr>
          <p:cNvPr id="6" name="TextBox 5">
            <a:extLst>
              <a:ext uri="{FF2B5EF4-FFF2-40B4-BE49-F238E27FC236}">
                <a16:creationId xmlns:a16="http://schemas.microsoft.com/office/drawing/2014/main" id="{C20774E3-DDF4-7B62-A729-097AA87D6B8A}"/>
              </a:ext>
            </a:extLst>
          </p:cNvPr>
          <p:cNvSpPr txBox="1"/>
          <p:nvPr/>
        </p:nvSpPr>
        <p:spPr>
          <a:xfrm>
            <a:off x="10547585" y="6611779"/>
            <a:ext cx="1644415" cy="246221"/>
          </a:xfrm>
          <a:prstGeom prst="rect">
            <a:avLst/>
          </a:prstGeom>
          <a:noFill/>
        </p:spPr>
        <p:txBody>
          <a:bodyPr wrap="square" rtlCol="0">
            <a:spAutoFit/>
          </a:bodyPr>
          <a:lstStyle/>
          <a:p>
            <a:pPr algn="r"/>
            <a:r>
              <a:rPr lang="et-EE" sz="1000" i="1" dirty="0">
                <a:solidFill>
                  <a:schemeClr val="tx1">
                    <a:lumMod val="50000"/>
                    <a:lumOff val="50000"/>
                  </a:schemeClr>
                </a:solidFill>
              </a:rPr>
              <a:t>MTA</a:t>
            </a:r>
          </a:p>
        </p:txBody>
      </p:sp>
      <p:sp>
        <p:nvSpPr>
          <p:cNvPr id="3" name="TextBox 2">
            <a:extLst>
              <a:ext uri="{FF2B5EF4-FFF2-40B4-BE49-F238E27FC236}">
                <a16:creationId xmlns:a16="http://schemas.microsoft.com/office/drawing/2014/main" id="{DB3FCEF1-333D-1B97-E0DA-4166AFA7BC0C}"/>
              </a:ext>
            </a:extLst>
          </p:cNvPr>
          <p:cNvSpPr txBox="1"/>
          <p:nvPr/>
        </p:nvSpPr>
        <p:spPr>
          <a:xfrm>
            <a:off x="6343083" y="5211961"/>
            <a:ext cx="5720477" cy="461665"/>
          </a:xfrm>
          <a:prstGeom prst="rect">
            <a:avLst/>
          </a:prstGeom>
          <a:noFill/>
        </p:spPr>
        <p:txBody>
          <a:bodyPr wrap="none" rtlCol="0">
            <a:spAutoFit/>
          </a:bodyPr>
          <a:lstStyle/>
          <a:p>
            <a:r>
              <a:rPr lang="en-EE" sz="2400" dirty="0"/>
              <a:t>Järgmise aasta palgakasvu veab avalik sektor</a:t>
            </a:r>
          </a:p>
        </p:txBody>
      </p:sp>
    </p:spTree>
    <p:extLst>
      <p:ext uri="{BB962C8B-B14F-4D97-AF65-F5344CB8AC3E}">
        <p14:creationId xmlns:p14="http://schemas.microsoft.com/office/powerpoint/2010/main" val="1528009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ABD6-9B9C-5FEE-49DB-26224C206B18}"/>
              </a:ext>
            </a:extLst>
          </p:cNvPr>
          <p:cNvSpPr>
            <a:spLocks noGrp="1"/>
          </p:cNvSpPr>
          <p:nvPr>
            <p:ph type="title"/>
          </p:nvPr>
        </p:nvSpPr>
        <p:spPr>
          <a:xfrm>
            <a:off x="1676400" y="320675"/>
            <a:ext cx="10515600" cy="1325563"/>
          </a:xfrm>
        </p:spPr>
        <p:txBody>
          <a:bodyPr/>
          <a:lstStyle/>
          <a:p>
            <a:r>
              <a:rPr lang="en-EE" b="1"/>
              <a:t>Intressimäärad</a:t>
            </a:r>
          </a:p>
        </p:txBody>
      </p:sp>
      <p:sp>
        <p:nvSpPr>
          <p:cNvPr id="3" name="Content Placeholder 2">
            <a:extLst>
              <a:ext uri="{FF2B5EF4-FFF2-40B4-BE49-F238E27FC236}">
                <a16:creationId xmlns:a16="http://schemas.microsoft.com/office/drawing/2014/main" id="{58CE7778-E061-02CD-D746-CDA72F30E799}"/>
              </a:ext>
            </a:extLst>
          </p:cNvPr>
          <p:cNvSpPr>
            <a:spLocks noGrp="1"/>
          </p:cNvSpPr>
          <p:nvPr>
            <p:ph idx="1"/>
          </p:nvPr>
        </p:nvSpPr>
        <p:spPr>
          <a:xfrm>
            <a:off x="342900" y="1524172"/>
            <a:ext cx="11594404" cy="5333827"/>
          </a:xfrm>
        </p:spPr>
        <p:txBody>
          <a:bodyPr>
            <a:normAutofit/>
          </a:bodyPr>
          <a:lstStyle/>
          <a:p>
            <a:r>
              <a:rPr lang="en-GB" b="1" dirty="0" err="1"/>
              <a:t>Intressimäärade</a:t>
            </a:r>
            <a:r>
              <a:rPr lang="en-GB" b="1" dirty="0"/>
              <a:t> </a:t>
            </a:r>
            <a:r>
              <a:rPr lang="en-GB" b="1" dirty="0" err="1"/>
              <a:t>trendid</a:t>
            </a:r>
            <a:endParaRPr lang="en-GB" dirty="0"/>
          </a:p>
          <a:p>
            <a:pPr lvl="1"/>
            <a:r>
              <a:rPr lang="en-GB" dirty="0" err="1"/>
              <a:t>Rohkem</a:t>
            </a:r>
            <a:r>
              <a:rPr lang="en-GB" dirty="0"/>
              <a:t> </a:t>
            </a:r>
            <a:r>
              <a:rPr lang="en-GB" dirty="0" err="1"/>
              <a:t>kui</a:t>
            </a:r>
            <a:r>
              <a:rPr lang="en-GB" dirty="0"/>
              <a:t> </a:t>
            </a:r>
            <a:r>
              <a:rPr lang="en-GB" dirty="0" err="1"/>
              <a:t>aastaga</a:t>
            </a:r>
            <a:r>
              <a:rPr lang="en-GB" dirty="0"/>
              <a:t> </a:t>
            </a:r>
            <a:r>
              <a:rPr lang="en-GB" dirty="0" err="1"/>
              <a:t>tegi</a:t>
            </a:r>
            <a:r>
              <a:rPr lang="en-GB" dirty="0"/>
              <a:t> </a:t>
            </a:r>
            <a:r>
              <a:rPr lang="en-GB" dirty="0" err="1"/>
              <a:t>Euroopa</a:t>
            </a:r>
            <a:r>
              <a:rPr lang="en-GB" dirty="0"/>
              <a:t> </a:t>
            </a:r>
            <a:r>
              <a:rPr lang="en-GB" dirty="0" err="1"/>
              <a:t>Keskpank</a:t>
            </a:r>
            <a:r>
              <a:rPr lang="en-GB" dirty="0"/>
              <a:t> (EKP) 8 </a:t>
            </a:r>
            <a:r>
              <a:rPr lang="en-GB" dirty="0" err="1"/>
              <a:t>baasintressimäära</a:t>
            </a:r>
            <a:r>
              <a:rPr lang="en-GB" dirty="0"/>
              <a:t> </a:t>
            </a:r>
            <a:r>
              <a:rPr lang="en-GB" dirty="0" err="1"/>
              <a:t>langetust</a:t>
            </a:r>
            <a:r>
              <a:rPr lang="en-GB" dirty="0"/>
              <a:t>, </a:t>
            </a:r>
            <a:r>
              <a:rPr lang="en-GB" dirty="0" err="1"/>
              <a:t>mille</a:t>
            </a:r>
            <a:r>
              <a:rPr lang="en-GB" dirty="0"/>
              <a:t> </a:t>
            </a:r>
            <a:r>
              <a:rPr lang="en-GB" dirty="0" err="1"/>
              <a:t>tulemusel</a:t>
            </a:r>
            <a:r>
              <a:rPr lang="en-GB" dirty="0"/>
              <a:t> on </a:t>
            </a:r>
            <a:r>
              <a:rPr lang="en-GB" dirty="0" err="1"/>
              <a:t>hoiustamise</a:t>
            </a:r>
            <a:r>
              <a:rPr lang="en-GB" dirty="0"/>
              <a:t> </a:t>
            </a:r>
            <a:r>
              <a:rPr lang="en-GB" dirty="0" err="1"/>
              <a:t>püsivõimaluse</a:t>
            </a:r>
            <a:r>
              <a:rPr lang="en-GB" dirty="0"/>
              <a:t> </a:t>
            </a:r>
            <a:r>
              <a:rPr lang="en-GB" dirty="0" err="1"/>
              <a:t>intress</a:t>
            </a:r>
            <a:r>
              <a:rPr lang="en-GB" dirty="0"/>
              <a:t> </a:t>
            </a:r>
            <a:r>
              <a:rPr lang="en-GB" dirty="0" err="1"/>
              <a:t>langenud</a:t>
            </a:r>
            <a:r>
              <a:rPr lang="en-GB" dirty="0"/>
              <a:t> 4,0%-</a:t>
            </a:r>
            <a:r>
              <a:rPr lang="en-GB" dirty="0" err="1"/>
              <a:t>lt</a:t>
            </a:r>
            <a:r>
              <a:rPr lang="en-GB" dirty="0"/>
              <a:t> 2,0%-le. Euribor on </a:t>
            </a:r>
            <a:r>
              <a:rPr lang="en-GB" dirty="0" err="1"/>
              <a:t>praegu</a:t>
            </a:r>
            <a:r>
              <a:rPr lang="en-GB" dirty="0"/>
              <a:t> </a:t>
            </a:r>
            <a:r>
              <a:rPr lang="en-GB" dirty="0" err="1"/>
              <a:t>umbes</a:t>
            </a:r>
            <a:r>
              <a:rPr lang="en-GB" dirty="0"/>
              <a:t> 2,1%</a:t>
            </a:r>
          </a:p>
          <a:p>
            <a:pPr lvl="1"/>
            <a:r>
              <a:rPr lang="en-GB" dirty="0"/>
              <a:t>Otsus </a:t>
            </a:r>
            <a:r>
              <a:rPr lang="en-GB" dirty="0" err="1"/>
              <a:t>intressimäärasid</a:t>
            </a:r>
            <a:r>
              <a:rPr lang="en-GB" dirty="0"/>
              <a:t> </a:t>
            </a:r>
            <a:r>
              <a:rPr lang="en-GB" dirty="0" err="1"/>
              <a:t>edasi</a:t>
            </a:r>
            <a:r>
              <a:rPr lang="en-GB" dirty="0"/>
              <a:t> </a:t>
            </a:r>
            <a:r>
              <a:rPr lang="en-GB" dirty="0" err="1"/>
              <a:t>langetada</a:t>
            </a:r>
            <a:r>
              <a:rPr lang="en-GB" dirty="0"/>
              <a:t> </a:t>
            </a:r>
            <a:r>
              <a:rPr lang="en-GB" dirty="0" err="1"/>
              <a:t>sõltub</a:t>
            </a:r>
            <a:r>
              <a:rPr lang="en-GB" dirty="0"/>
              <a:t> </a:t>
            </a:r>
            <a:r>
              <a:rPr lang="en-GB" dirty="0" err="1"/>
              <a:t>suuresti</a:t>
            </a:r>
            <a:r>
              <a:rPr lang="en-GB" dirty="0"/>
              <a:t> </a:t>
            </a:r>
            <a:r>
              <a:rPr lang="en-GB" dirty="0" err="1"/>
              <a:t>hinnaarengutest</a:t>
            </a:r>
            <a:r>
              <a:rPr lang="en-GB" dirty="0"/>
              <a:t>. Kui </a:t>
            </a:r>
            <a:r>
              <a:rPr lang="en-GB" dirty="0" err="1"/>
              <a:t>inflatsioon</a:t>
            </a:r>
            <a:r>
              <a:rPr lang="en-GB" dirty="0"/>
              <a:t> </a:t>
            </a:r>
            <a:r>
              <a:rPr lang="en-GB" dirty="0" err="1"/>
              <a:t>püsib</a:t>
            </a:r>
            <a:r>
              <a:rPr lang="en-GB" dirty="0"/>
              <a:t> </a:t>
            </a:r>
            <a:r>
              <a:rPr lang="en-GB" dirty="0" err="1"/>
              <a:t>sihttasemel</a:t>
            </a:r>
            <a:r>
              <a:rPr lang="en-GB" dirty="0"/>
              <a:t> (2%)  </a:t>
            </a:r>
            <a:r>
              <a:rPr lang="en-GB" dirty="0" err="1"/>
              <a:t>või</a:t>
            </a:r>
            <a:r>
              <a:rPr lang="en-GB" dirty="0"/>
              <a:t> </a:t>
            </a:r>
            <a:r>
              <a:rPr lang="en-GB" dirty="0" err="1"/>
              <a:t>selle</a:t>
            </a:r>
            <a:r>
              <a:rPr lang="en-GB" dirty="0"/>
              <a:t> </a:t>
            </a:r>
            <a:r>
              <a:rPr lang="en-GB" dirty="0" err="1"/>
              <a:t>ümbruses</a:t>
            </a:r>
            <a:r>
              <a:rPr lang="en-GB" dirty="0"/>
              <a:t>, </a:t>
            </a:r>
            <a:r>
              <a:rPr lang="en-GB" dirty="0" err="1"/>
              <a:t>võib</a:t>
            </a:r>
            <a:r>
              <a:rPr lang="en-GB" dirty="0"/>
              <a:t> EKP </a:t>
            </a:r>
            <a:r>
              <a:rPr lang="en-GB" dirty="0" err="1"/>
              <a:t>peatada</a:t>
            </a:r>
            <a:r>
              <a:rPr lang="en-GB" dirty="0"/>
              <a:t> </a:t>
            </a:r>
            <a:r>
              <a:rPr lang="en-GB" dirty="0" err="1"/>
              <a:t>intressilangetused</a:t>
            </a:r>
            <a:r>
              <a:rPr lang="en-GB" dirty="0"/>
              <a:t>.</a:t>
            </a:r>
          </a:p>
          <a:p>
            <a:r>
              <a:rPr lang="en-GB" dirty="0"/>
              <a:t>EKP </a:t>
            </a:r>
            <a:r>
              <a:rPr lang="en-GB" dirty="0" err="1"/>
              <a:t>inflatsiooniprognoos</a:t>
            </a:r>
            <a:r>
              <a:rPr lang="en-GB" dirty="0"/>
              <a:t> </a:t>
            </a:r>
            <a:r>
              <a:rPr lang="en-GB" dirty="0" err="1"/>
              <a:t>euroalale</a:t>
            </a:r>
            <a:r>
              <a:rPr lang="en-GB" dirty="0"/>
              <a:t> 2025. </a:t>
            </a:r>
            <a:r>
              <a:rPr lang="en-GB" dirty="0" err="1"/>
              <a:t>aastaks</a:t>
            </a:r>
            <a:r>
              <a:rPr lang="en-GB" dirty="0"/>
              <a:t> on 2,1%, IMF </a:t>
            </a:r>
            <a:r>
              <a:rPr lang="en-GB" dirty="0" err="1"/>
              <a:t>prognoosib</a:t>
            </a:r>
            <a:r>
              <a:rPr lang="en-GB" dirty="0"/>
              <a:t> 2%. </a:t>
            </a:r>
            <a:r>
              <a:rPr lang="en-GB" dirty="0" err="1"/>
              <a:t>Järgmiseks</a:t>
            </a:r>
            <a:r>
              <a:rPr lang="en-GB" dirty="0"/>
              <a:t> </a:t>
            </a:r>
            <a:r>
              <a:rPr lang="en-GB" dirty="0" err="1"/>
              <a:t>aastaks</a:t>
            </a:r>
            <a:r>
              <a:rPr lang="en-GB" dirty="0"/>
              <a:t> </a:t>
            </a:r>
            <a:r>
              <a:rPr lang="en-GB" dirty="0" err="1"/>
              <a:t>prognoositakse</a:t>
            </a:r>
            <a:r>
              <a:rPr lang="en-GB" dirty="0"/>
              <a:t> 1,9% </a:t>
            </a:r>
            <a:r>
              <a:rPr lang="en-GB" dirty="0" err="1"/>
              <a:t>inflatsiooni</a:t>
            </a:r>
            <a:r>
              <a:rPr lang="en-GB" dirty="0"/>
              <a:t> (IMF)</a:t>
            </a:r>
          </a:p>
          <a:p>
            <a:r>
              <a:rPr lang="en-GB" dirty="0" err="1"/>
              <a:t>Järjest</a:t>
            </a:r>
            <a:r>
              <a:rPr lang="en-GB" dirty="0"/>
              <a:t> </a:t>
            </a:r>
            <a:r>
              <a:rPr lang="en-GB" dirty="0" err="1"/>
              <a:t>rohkem</a:t>
            </a:r>
            <a:r>
              <a:rPr lang="en-GB" dirty="0"/>
              <a:t> </a:t>
            </a:r>
            <a:r>
              <a:rPr lang="en-GB" dirty="0" err="1"/>
              <a:t>näeb</a:t>
            </a:r>
            <a:r>
              <a:rPr lang="en-GB" dirty="0"/>
              <a:t> </a:t>
            </a:r>
            <a:r>
              <a:rPr lang="en-GB" dirty="0" err="1"/>
              <a:t>prognoose</a:t>
            </a:r>
            <a:r>
              <a:rPr lang="en-GB" dirty="0"/>
              <a:t>, mis </a:t>
            </a:r>
            <a:r>
              <a:rPr lang="en-GB" dirty="0" err="1"/>
              <a:t>ütlevad</a:t>
            </a:r>
            <a:r>
              <a:rPr lang="en-GB" dirty="0"/>
              <a:t>, et </a:t>
            </a:r>
            <a:r>
              <a:rPr lang="en-GB" dirty="0" err="1"/>
              <a:t>sellel</a:t>
            </a:r>
            <a:r>
              <a:rPr lang="en-GB" dirty="0"/>
              <a:t> </a:t>
            </a:r>
            <a:r>
              <a:rPr lang="en-GB" dirty="0" err="1"/>
              <a:t>ja</a:t>
            </a:r>
            <a:r>
              <a:rPr lang="en-GB" dirty="0"/>
              <a:t> </a:t>
            </a:r>
            <a:r>
              <a:rPr lang="en-GB" dirty="0" err="1"/>
              <a:t>järgmisel</a:t>
            </a:r>
            <a:r>
              <a:rPr lang="en-GB" dirty="0"/>
              <a:t> </a:t>
            </a:r>
            <a:r>
              <a:rPr lang="en-GB" dirty="0" err="1"/>
              <a:t>aastal</a:t>
            </a:r>
            <a:r>
              <a:rPr lang="en-GB" dirty="0"/>
              <a:t> </a:t>
            </a:r>
            <a:r>
              <a:rPr lang="en-GB" dirty="0" err="1"/>
              <a:t>enam</a:t>
            </a:r>
            <a:r>
              <a:rPr lang="en-GB" dirty="0"/>
              <a:t> </a:t>
            </a:r>
            <a:r>
              <a:rPr lang="en-GB" dirty="0" err="1"/>
              <a:t>intressilangetusi</a:t>
            </a:r>
            <a:r>
              <a:rPr lang="en-GB" dirty="0"/>
              <a:t> </a:t>
            </a:r>
            <a:r>
              <a:rPr lang="en-GB" dirty="0" err="1"/>
              <a:t>ei</a:t>
            </a:r>
            <a:r>
              <a:rPr lang="en-GB" dirty="0"/>
              <a:t> tule.</a:t>
            </a:r>
          </a:p>
        </p:txBody>
      </p:sp>
      <p:pic>
        <p:nvPicPr>
          <p:cNvPr id="4" name="logo up" descr="Image">
            <a:extLst>
              <a:ext uri="{FF2B5EF4-FFF2-40B4-BE49-F238E27FC236}">
                <a16:creationId xmlns:a16="http://schemas.microsoft.com/office/drawing/2014/main" id="{F8C7B198-53E7-5A75-9225-470EBD44D3D6}"/>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2725019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C7D6-DC15-256C-0302-789981601361}"/>
              </a:ext>
            </a:extLst>
          </p:cNvPr>
          <p:cNvSpPr>
            <a:spLocks noGrp="1"/>
          </p:cNvSpPr>
          <p:nvPr>
            <p:ph type="title"/>
          </p:nvPr>
        </p:nvSpPr>
        <p:spPr>
          <a:xfrm>
            <a:off x="2009775" y="400050"/>
            <a:ext cx="10515600" cy="1325563"/>
          </a:xfrm>
        </p:spPr>
        <p:txBody>
          <a:bodyPr/>
          <a:lstStyle/>
          <a:p>
            <a:r>
              <a:rPr lang="en-EE" b="1" dirty="0"/>
              <a:t>OECD näeb ühte intresside langetust sellel aastal veel</a:t>
            </a:r>
          </a:p>
        </p:txBody>
      </p:sp>
      <p:pic>
        <p:nvPicPr>
          <p:cNvPr id="4" name="Picture 3">
            <a:extLst>
              <a:ext uri="{FF2B5EF4-FFF2-40B4-BE49-F238E27FC236}">
                <a16:creationId xmlns:a16="http://schemas.microsoft.com/office/drawing/2014/main" id="{E90093A4-D483-7439-48DA-C796141A5CFA}"/>
              </a:ext>
            </a:extLst>
          </p:cNvPr>
          <p:cNvPicPr>
            <a:picLocks noChangeAspect="1"/>
          </p:cNvPicPr>
          <p:nvPr/>
        </p:nvPicPr>
        <p:blipFill>
          <a:blip r:embed="rId2"/>
          <a:stretch>
            <a:fillRect/>
          </a:stretch>
        </p:blipFill>
        <p:spPr>
          <a:xfrm>
            <a:off x="677123" y="1690688"/>
            <a:ext cx="11128335" cy="5289232"/>
          </a:xfrm>
          <a:prstGeom prst="rect">
            <a:avLst/>
          </a:prstGeom>
        </p:spPr>
      </p:pic>
      <p:pic>
        <p:nvPicPr>
          <p:cNvPr id="3" name="logo up" descr="Image">
            <a:extLst>
              <a:ext uri="{FF2B5EF4-FFF2-40B4-BE49-F238E27FC236}">
                <a16:creationId xmlns:a16="http://schemas.microsoft.com/office/drawing/2014/main" id="{BE055ED4-263A-9D68-4E63-F80B1BBC16A0}"/>
              </a:ext>
            </a:extLst>
          </p:cNvPr>
          <p:cNvPicPr>
            <a:picLocks noChangeAspect="1"/>
          </p:cNvPicPr>
          <p:nvPr/>
        </p:nvPicPr>
        <p:blipFill>
          <a:blip r:embed="rId3"/>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747130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47E97-FDDC-F6B4-DA11-4E4D6E0DA8F4}"/>
              </a:ext>
            </a:extLst>
          </p:cNvPr>
          <p:cNvSpPr>
            <a:spLocks noGrp="1"/>
          </p:cNvSpPr>
          <p:nvPr>
            <p:ph idx="1"/>
          </p:nvPr>
        </p:nvSpPr>
        <p:spPr/>
        <p:txBody>
          <a:bodyPr>
            <a:normAutofit lnSpcReduction="10000"/>
          </a:bodyPr>
          <a:lstStyle/>
          <a:p>
            <a:pPr marL="0" indent="0">
              <a:buNone/>
            </a:pPr>
            <a:r>
              <a:rPr lang="en-EE" sz="4000" dirty="0"/>
              <a:t>Meil meeldib ennast võrrelda naabritega,</a:t>
            </a:r>
          </a:p>
          <a:p>
            <a:pPr marL="0" indent="0">
              <a:buNone/>
            </a:pPr>
            <a:r>
              <a:rPr lang="en-EE" sz="4000" dirty="0"/>
              <a:t> viimasel ajal eriti Leeduga</a:t>
            </a:r>
          </a:p>
          <a:p>
            <a:pPr marL="0" indent="0">
              <a:buNone/>
            </a:pPr>
            <a:endParaRPr lang="en-EE" sz="2400" dirty="0"/>
          </a:p>
          <a:p>
            <a:pPr marL="0" indent="0">
              <a:buNone/>
            </a:pPr>
            <a:endParaRPr lang="en-EE" sz="2400" dirty="0"/>
          </a:p>
          <a:p>
            <a:pPr marL="0" indent="0">
              <a:buNone/>
            </a:pPr>
            <a:endParaRPr lang="en-EE" sz="2400" dirty="0"/>
          </a:p>
          <a:p>
            <a:pPr marL="0" indent="0">
              <a:buNone/>
            </a:pPr>
            <a:endParaRPr lang="en-EE" sz="2400" dirty="0"/>
          </a:p>
          <a:p>
            <a:pPr marL="0" indent="0">
              <a:buNone/>
            </a:pPr>
            <a:endParaRPr lang="en-EE" sz="2400" dirty="0"/>
          </a:p>
          <a:p>
            <a:pPr marL="0" indent="0">
              <a:buNone/>
            </a:pPr>
            <a:r>
              <a:rPr lang="en-EE" sz="2400" dirty="0"/>
              <a:t>Allikas:</a:t>
            </a:r>
            <a:r>
              <a:rPr lang="en-GB" sz="2400" dirty="0"/>
              <a:t>https://</a:t>
            </a:r>
            <a:r>
              <a:rPr lang="en-GB" sz="2400" dirty="0" err="1"/>
              <a:t>arenguseire.ee</a:t>
            </a:r>
            <a:r>
              <a:rPr lang="en-GB" sz="2400" dirty="0"/>
              <a:t>/</a:t>
            </a:r>
            <a:r>
              <a:rPr lang="en-GB" sz="2400" dirty="0" err="1"/>
              <a:t>videod</a:t>
            </a:r>
            <a:r>
              <a:rPr lang="en-GB" sz="2400" dirty="0"/>
              <a:t>/urmas-varblane-konjunktuur-ja-konkurentsivoime-eesti-vordlus-lati-leedu-ja-soomega/</a:t>
            </a:r>
            <a:endParaRPr lang="en-EE" sz="2400" dirty="0"/>
          </a:p>
        </p:txBody>
      </p:sp>
      <p:pic>
        <p:nvPicPr>
          <p:cNvPr id="2" name="logo up" descr="Image">
            <a:extLst>
              <a:ext uri="{FF2B5EF4-FFF2-40B4-BE49-F238E27FC236}">
                <a16:creationId xmlns:a16="http://schemas.microsoft.com/office/drawing/2014/main" id="{5D1A2E3F-0C8C-83E3-FD3F-3EB3CEC7BAAC}"/>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2777828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9FD2B62-64B3-A096-9F0F-8BB541B3FCBE}"/>
              </a:ext>
            </a:extLst>
          </p:cNvPr>
          <p:cNvGraphicFramePr>
            <a:graphicFrameLocks noGrp="1"/>
          </p:cNvGraphicFramePr>
          <p:nvPr>
            <p:ph idx="1"/>
          </p:nvPr>
        </p:nvGraphicFramePr>
        <p:xfrm>
          <a:off x="1244942" y="365125"/>
          <a:ext cx="9134734" cy="5129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F9FBA808-DBE7-E838-D93E-AFED920536F1}"/>
              </a:ext>
            </a:extLst>
          </p:cNvPr>
          <p:cNvGraphicFramePr>
            <a:graphicFrameLocks noGrp="1"/>
          </p:cNvGraphicFramePr>
          <p:nvPr/>
        </p:nvGraphicFramePr>
        <p:xfrm>
          <a:off x="3191819" y="5565346"/>
          <a:ext cx="5511796" cy="1016000"/>
        </p:xfrm>
        <a:graphic>
          <a:graphicData uri="http://schemas.openxmlformats.org/drawingml/2006/table">
            <a:tbl>
              <a:tblPr>
                <a:tableStyleId>{5C22544A-7EE6-4342-B048-85BDC9FD1C3A}</a:tableStyleId>
              </a:tblPr>
              <a:tblGrid>
                <a:gridCol w="790120">
                  <a:extLst>
                    <a:ext uri="{9D8B030D-6E8A-4147-A177-3AD203B41FA5}">
                      <a16:colId xmlns:a16="http://schemas.microsoft.com/office/drawing/2014/main" val="3855138042"/>
                    </a:ext>
                  </a:extLst>
                </a:gridCol>
                <a:gridCol w="393473">
                  <a:extLst>
                    <a:ext uri="{9D8B030D-6E8A-4147-A177-3AD203B41FA5}">
                      <a16:colId xmlns:a16="http://schemas.microsoft.com/office/drawing/2014/main" val="762141447"/>
                    </a:ext>
                  </a:extLst>
                </a:gridCol>
                <a:gridCol w="393473">
                  <a:extLst>
                    <a:ext uri="{9D8B030D-6E8A-4147-A177-3AD203B41FA5}">
                      <a16:colId xmlns:a16="http://schemas.microsoft.com/office/drawing/2014/main" val="2191008604"/>
                    </a:ext>
                  </a:extLst>
                </a:gridCol>
                <a:gridCol w="393473">
                  <a:extLst>
                    <a:ext uri="{9D8B030D-6E8A-4147-A177-3AD203B41FA5}">
                      <a16:colId xmlns:a16="http://schemas.microsoft.com/office/drawing/2014/main" val="1982718254"/>
                    </a:ext>
                  </a:extLst>
                </a:gridCol>
                <a:gridCol w="393473">
                  <a:extLst>
                    <a:ext uri="{9D8B030D-6E8A-4147-A177-3AD203B41FA5}">
                      <a16:colId xmlns:a16="http://schemas.microsoft.com/office/drawing/2014/main" val="801473052"/>
                    </a:ext>
                  </a:extLst>
                </a:gridCol>
                <a:gridCol w="393473">
                  <a:extLst>
                    <a:ext uri="{9D8B030D-6E8A-4147-A177-3AD203B41FA5}">
                      <a16:colId xmlns:a16="http://schemas.microsoft.com/office/drawing/2014/main" val="2804767925"/>
                    </a:ext>
                  </a:extLst>
                </a:gridCol>
                <a:gridCol w="393473">
                  <a:extLst>
                    <a:ext uri="{9D8B030D-6E8A-4147-A177-3AD203B41FA5}">
                      <a16:colId xmlns:a16="http://schemas.microsoft.com/office/drawing/2014/main" val="176431848"/>
                    </a:ext>
                  </a:extLst>
                </a:gridCol>
                <a:gridCol w="393473">
                  <a:extLst>
                    <a:ext uri="{9D8B030D-6E8A-4147-A177-3AD203B41FA5}">
                      <a16:colId xmlns:a16="http://schemas.microsoft.com/office/drawing/2014/main" val="65966647"/>
                    </a:ext>
                  </a:extLst>
                </a:gridCol>
                <a:gridCol w="393473">
                  <a:extLst>
                    <a:ext uri="{9D8B030D-6E8A-4147-A177-3AD203B41FA5}">
                      <a16:colId xmlns:a16="http://schemas.microsoft.com/office/drawing/2014/main" val="1390832412"/>
                    </a:ext>
                  </a:extLst>
                </a:gridCol>
                <a:gridCol w="393473">
                  <a:extLst>
                    <a:ext uri="{9D8B030D-6E8A-4147-A177-3AD203B41FA5}">
                      <a16:colId xmlns:a16="http://schemas.microsoft.com/office/drawing/2014/main" val="2756134902"/>
                    </a:ext>
                  </a:extLst>
                </a:gridCol>
                <a:gridCol w="393473">
                  <a:extLst>
                    <a:ext uri="{9D8B030D-6E8A-4147-A177-3AD203B41FA5}">
                      <a16:colId xmlns:a16="http://schemas.microsoft.com/office/drawing/2014/main" val="3224749164"/>
                    </a:ext>
                  </a:extLst>
                </a:gridCol>
                <a:gridCol w="393473">
                  <a:extLst>
                    <a:ext uri="{9D8B030D-6E8A-4147-A177-3AD203B41FA5}">
                      <a16:colId xmlns:a16="http://schemas.microsoft.com/office/drawing/2014/main" val="4194333248"/>
                    </a:ext>
                  </a:extLst>
                </a:gridCol>
                <a:gridCol w="393473">
                  <a:extLst>
                    <a:ext uri="{9D8B030D-6E8A-4147-A177-3AD203B41FA5}">
                      <a16:colId xmlns:a16="http://schemas.microsoft.com/office/drawing/2014/main" val="4178620922"/>
                    </a:ext>
                  </a:extLst>
                </a:gridCol>
              </a:tblGrid>
              <a:tr h="203200">
                <a:tc>
                  <a:txBody>
                    <a:bodyPr/>
                    <a:lstStyle/>
                    <a:p>
                      <a:pPr algn="l" fontAlgn="b">
                        <a:buNone/>
                      </a:pP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2013</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2014</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2015</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2016</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2017</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2018</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2019</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2020</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2021</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2022</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2013</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2024</a:t>
                      </a:r>
                      <a:endParaRPr lang="en-EE"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73326475"/>
                  </a:ext>
                </a:extLst>
              </a:tr>
              <a:tr h="203200">
                <a:tc>
                  <a:txBody>
                    <a:bodyPr/>
                    <a:lstStyle/>
                    <a:p>
                      <a:pPr algn="l" fontAlgn="b">
                        <a:buNone/>
                      </a:pPr>
                      <a:r>
                        <a:rPr lang="en-GB" sz="1200" u="none" strike="noStrike">
                          <a:effectLst/>
                        </a:rPr>
                        <a:t>Eesti</a:t>
                      </a:r>
                      <a:endParaRPr lang="en-GB"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76</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78</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77</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78</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80</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82</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84</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85</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85</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84</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80</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79</a:t>
                      </a:r>
                      <a:endParaRPr lang="en-EE"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12483587"/>
                  </a:ext>
                </a:extLst>
              </a:tr>
              <a:tr h="203200">
                <a:tc>
                  <a:txBody>
                    <a:bodyPr/>
                    <a:lstStyle/>
                    <a:p>
                      <a:pPr algn="l" fontAlgn="b">
                        <a:buNone/>
                      </a:pPr>
                      <a:r>
                        <a:rPr lang="en-GB" sz="1200" u="none" strike="noStrike">
                          <a:effectLst/>
                        </a:rPr>
                        <a:t>Läti</a:t>
                      </a:r>
                      <a:endParaRPr lang="en-GB"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60</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61</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62</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63</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64</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66</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66</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69</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71</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69</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71</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71</a:t>
                      </a:r>
                      <a:endParaRPr lang="en-EE"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12844456"/>
                  </a:ext>
                </a:extLst>
              </a:tr>
              <a:tr h="203200">
                <a:tc>
                  <a:txBody>
                    <a:bodyPr/>
                    <a:lstStyle/>
                    <a:p>
                      <a:pPr algn="l" fontAlgn="b">
                        <a:buNone/>
                      </a:pPr>
                      <a:r>
                        <a:rPr lang="en-GB" sz="1200" u="none" strike="noStrike">
                          <a:effectLst/>
                        </a:rPr>
                        <a:t>Leedu</a:t>
                      </a:r>
                      <a:endParaRPr lang="en-GB"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73</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75</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75</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dirty="0">
                          <a:effectLst/>
                        </a:rPr>
                        <a:t>75</a:t>
                      </a:r>
                      <a:endParaRPr lang="en-EE" sz="12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78</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81</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83</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87</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88</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88</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87</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88</a:t>
                      </a:r>
                      <a:endParaRPr lang="en-EE" sz="12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47001820"/>
                  </a:ext>
                </a:extLst>
              </a:tr>
              <a:tr h="203200">
                <a:tc>
                  <a:txBody>
                    <a:bodyPr/>
                    <a:lstStyle/>
                    <a:p>
                      <a:pPr algn="l" fontAlgn="b">
                        <a:buNone/>
                      </a:pPr>
                      <a:r>
                        <a:rPr lang="en-GB" sz="1200" u="none" strike="noStrike">
                          <a:effectLst/>
                        </a:rPr>
                        <a:t>Soome</a:t>
                      </a:r>
                      <a:endParaRPr lang="en-GB"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114</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111</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109</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109</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110</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109</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107</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112</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109</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107</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a:effectLst/>
                        </a:rPr>
                        <a:t>105</a:t>
                      </a:r>
                      <a:endParaRPr lang="en-EE" sz="12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1200" u="none" strike="noStrike" dirty="0">
                          <a:effectLst/>
                        </a:rPr>
                        <a:t>103</a:t>
                      </a:r>
                      <a:endParaRPr lang="en-EE" sz="12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1464755"/>
                  </a:ext>
                </a:extLst>
              </a:tr>
            </a:tbl>
          </a:graphicData>
        </a:graphic>
      </p:graphicFrame>
      <p:pic>
        <p:nvPicPr>
          <p:cNvPr id="2" name="logo up" descr="Image">
            <a:extLst>
              <a:ext uri="{FF2B5EF4-FFF2-40B4-BE49-F238E27FC236}">
                <a16:creationId xmlns:a16="http://schemas.microsoft.com/office/drawing/2014/main" id="{0D0C62D1-82C3-E873-FB36-04F83DAE18BF}"/>
              </a:ext>
            </a:extLst>
          </p:cNvPr>
          <p:cNvPicPr>
            <a:picLocks noChangeAspect="1"/>
          </p:cNvPicPr>
          <p:nvPr/>
        </p:nvPicPr>
        <p:blipFill>
          <a:blip r:embed="rId3"/>
          <a:stretch>
            <a:fillRect/>
          </a:stretch>
        </p:blipFill>
        <p:spPr>
          <a:xfrm>
            <a:off x="289576" y="153532"/>
            <a:ext cx="1436195" cy="423186"/>
          </a:xfrm>
          <a:prstGeom prst="rect">
            <a:avLst/>
          </a:prstGeom>
          <a:ln w="12700">
            <a:miter lim="400000"/>
          </a:ln>
        </p:spPr>
      </p:pic>
    </p:spTree>
    <p:extLst>
      <p:ext uri="{BB962C8B-B14F-4D97-AF65-F5344CB8AC3E}">
        <p14:creationId xmlns:p14="http://schemas.microsoft.com/office/powerpoint/2010/main" val="1280064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312BC0-D5CF-51B7-AEF7-7567A731122E}"/>
              </a:ext>
            </a:extLst>
          </p:cNvPr>
          <p:cNvSpPr>
            <a:spLocks noGrp="1"/>
          </p:cNvSpPr>
          <p:nvPr>
            <p:ph idx="1"/>
          </p:nvPr>
        </p:nvSpPr>
        <p:spPr>
          <a:xfrm>
            <a:off x="163830" y="1334135"/>
            <a:ext cx="10515600" cy="4351338"/>
          </a:xfrm>
        </p:spPr>
        <p:txBody>
          <a:bodyPr/>
          <a:lstStyle/>
          <a:p>
            <a:r>
              <a:rPr lang="en-EE" dirty="0"/>
              <a:t>Teenuste eksport EL 27, </a:t>
            </a:r>
          </a:p>
          <a:p>
            <a:pPr marL="0" indent="0">
              <a:buNone/>
            </a:pPr>
            <a:r>
              <a:rPr lang="en-EE" dirty="0"/>
              <a:t>milj. euri</a:t>
            </a:r>
          </a:p>
          <a:p>
            <a:pPr marL="0" indent="0">
              <a:buNone/>
            </a:pPr>
            <a:endParaRPr lang="en-EE" dirty="0"/>
          </a:p>
        </p:txBody>
      </p:sp>
      <p:graphicFrame>
        <p:nvGraphicFramePr>
          <p:cNvPr id="5" name="Table 4">
            <a:extLst>
              <a:ext uri="{FF2B5EF4-FFF2-40B4-BE49-F238E27FC236}">
                <a16:creationId xmlns:a16="http://schemas.microsoft.com/office/drawing/2014/main" id="{CE468ECC-861C-F6A9-8002-59B835A9AB4C}"/>
              </a:ext>
            </a:extLst>
          </p:cNvPr>
          <p:cNvGraphicFramePr>
            <a:graphicFrameLocks noGrp="1"/>
          </p:cNvGraphicFramePr>
          <p:nvPr/>
        </p:nvGraphicFramePr>
        <p:xfrm>
          <a:off x="342900" y="2768124"/>
          <a:ext cx="4177414" cy="1483360"/>
        </p:xfrm>
        <a:graphic>
          <a:graphicData uri="http://schemas.openxmlformats.org/drawingml/2006/table">
            <a:tbl>
              <a:tblPr firstRow="1" bandRow="1">
                <a:tableStyleId>{5C22544A-7EE6-4342-B048-85BDC9FD1C3A}</a:tableStyleId>
              </a:tblPr>
              <a:tblGrid>
                <a:gridCol w="1032455">
                  <a:extLst>
                    <a:ext uri="{9D8B030D-6E8A-4147-A177-3AD203B41FA5}">
                      <a16:colId xmlns:a16="http://schemas.microsoft.com/office/drawing/2014/main" val="386144613"/>
                    </a:ext>
                  </a:extLst>
                </a:gridCol>
                <a:gridCol w="984861">
                  <a:extLst>
                    <a:ext uri="{9D8B030D-6E8A-4147-A177-3AD203B41FA5}">
                      <a16:colId xmlns:a16="http://schemas.microsoft.com/office/drawing/2014/main" val="607779512"/>
                    </a:ext>
                  </a:extLst>
                </a:gridCol>
                <a:gridCol w="1080049">
                  <a:extLst>
                    <a:ext uri="{9D8B030D-6E8A-4147-A177-3AD203B41FA5}">
                      <a16:colId xmlns:a16="http://schemas.microsoft.com/office/drawing/2014/main" val="995570929"/>
                    </a:ext>
                  </a:extLst>
                </a:gridCol>
                <a:gridCol w="1080049">
                  <a:extLst>
                    <a:ext uri="{9D8B030D-6E8A-4147-A177-3AD203B41FA5}">
                      <a16:colId xmlns:a16="http://schemas.microsoft.com/office/drawing/2014/main" val="573993423"/>
                    </a:ext>
                  </a:extLst>
                </a:gridCol>
              </a:tblGrid>
              <a:tr h="370840">
                <a:tc>
                  <a:txBody>
                    <a:bodyPr/>
                    <a:lstStyle/>
                    <a:p>
                      <a:endParaRPr lang="en-EE" dirty="0"/>
                    </a:p>
                  </a:txBody>
                  <a:tcPr/>
                </a:tc>
                <a:tc>
                  <a:txBody>
                    <a:bodyPr/>
                    <a:lstStyle/>
                    <a:p>
                      <a:r>
                        <a:rPr lang="en-EE" dirty="0"/>
                        <a:t>2014</a:t>
                      </a:r>
                    </a:p>
                  </a:txBody>
                  <a:tcPr/>
                </a:tc>
                <a:tc>
                  <a:txBody>
                    <a:bodyPr/>
                    <a:lstStyle/>
                    <a:p>
                      <a:r>
                        <a:rPr lang="en-EE" dirty="0"/>
                        <a:t>2024</a:t>
                      </a:r>
                    </a:p>
                  </a:txBody>
                  <a:tcPr/>
                </a:tc>
                <a:tc>
                  <a:txBody>
                    <a:bodyPr/>
                    <a:lstStyle/>
                    <a:p>
                      <a:r>
                        <a:rPr lang="en-EE" dirty="0"/>
                        <a:t>muutus</a:t>
                      </a:r>
                    </a:p>
                  </a:txBody>
                  <a:tcPr/>
                </a:tc>
                <a:extLst>
                  <a:ext uri="{0D108BD9-81ED-4DB2-BD59-A6C34878D82A}">
                    <a16:rowId xmlns:a16="http://schemas.microsoft.com/office/drawing/2014/main" val="1548247300"/>
                  </a:ext>
                </a:extLst>
              </a:tr>
              <a:tr h="370840">
                <a:tc>
                  <a:txBody>
                    <a:bodyPr/>
                    <a:lstStyle/>
                    <a:p>
                      <a:r>
                        <a:rPr lang="en-EE" dirty="0"/>
                        <a:t>Eesti</a:t>
                      </a:r>
                    </a:p>
                  </a:txBody>
                  <a:tcPr/>
                </a:tc>
                <a:tc>
                  <a:txBody>
                    <a:bodyPr/>
                    <a:lstStyle/>
                    <a:p>
                      <a:r>
                        <a:rPr lang="en-EE" dirty="0"/>
                        <a:t>3311,3</a:t>
                      </a:r>
                    </a:p>
                  </a:txBody>
                  <a:tcPr/>
                </a:tc>
                <a:tc>
                  <a:txBody>
                    <a:bodyPr/>
                    <a:lstStyle/>
                    <a:p>
                      <a:r>
                        <a:rPr lang="en-EE" dirty="0"/>
                        <a:t>8258,3</a:t>
                      </a:r>
                    </a:p>
                  </a:txBody>
                  <a:tcPr/>
                </a:tc>
                <a:tc>
                  <a:txBody>
                    <a:bodyPr/>
                    <a:lstStyle/>
                    <a:p>
                      <a:r>
                        <a:rPr lang="en-EE" dirty="0"/>
                        <a:t>4942</a:t>
                      </a:r>
                    </a:p>
                  </a:txBody>
                  <a:tcPr/>
                </a:tc>
                <a:extLst>
                  <a:ext uri="{0D108BD9-81ED-4DB2-BD59-A6C34878D82A}">
                    <a16:rowId xmlns:a16="http://schemas.microsoft.com/office/drawing/2014/main" val="1603843435"/>
                  </a:ext>
                </a:extLst>
              </a:tr>
              <a:tr h="370840">
                <a:tc>
                  <a:txBody>
                    <a:bodyPr/>
                    <a:lstStyle/>
                    <a:p>
                      <a:r>
                        <a:rPr lang="en-EE" dirty="0"/>
                        <a:t>Läti </a:t>
                      </a:r>
                    </a:p>
                  </a:txBody>
                  <a:tcPr/>
                </a:tc>
                <a:tc>
                  <a:txBody>
                    <a:bodyPr/>
                    <a:lstStyle/>
                    <a:p>
                      <a:r>
                        <a:rPr lang="en-EE" dirty="0"/>
                        <a:t>2028</a:t>
                      </a:r>
                    </a:p>
                  </a:txBody>
                  <a:tcPr/>
                </a:tc>
                <a:tc>
                  <a:txBody>
                    <a:bodyPr/>
                    <a:lstStyle/>
                    <a:p>
                      <a:r>
                        <a:rPr lang="en-EE" dirty="0"/>
                        <a:t>5024</a:t>
                      </a:r>
                    </a:p>
                  </a:txBody>
                  <a:tcPr/>
                </a:tc>
                <a:tc>
                  <a:txBody>
                    <a:bodyPr/>
                    <a:lstStyle/>
                    <a:p>
                      <a:r>
                        <a:rPr lang="en-EE" dirty="0"/>
                        <a:t>2938</a:t>
                      </a:r>
                    </a:p>
                  </a:txBody>
                  <a:tcPr/>
                </a:tc>
                <a:extLst>
                  <a:ext uri="{0D108BD9-81ED-4DB2-BD59-A6C34878D82A}">
                    <a16:rowId xmlns:a16="http://schemas.microsoft.com/office/drawing/2014/main" val="2073344280"/>
                  </a:ext>
                </a:extLst>
              </a:tr>
              <a:tr h="370840">
                <a:tc>
                  <a:txBody>
                    <a:bodyPr/>
                    <a:lstStyle/>
                    <a:p>
                      <a:r>
                        <a:rPr lang="en-EE" dirty="0"/>
                        <a:t>Leedu</a:t>
                      </a:r>
                    </a:p>
                  </a:txBody>
                  <a:tcPr/>
                </a:tc>
                <a:tc>
                  <a:txBody>
                    <a:bodyPr/>
                    <a:lstStyle/>
                    <a:p>
                      <a:r>
                        <a:rPr lang="en-EE" dirty="0"/>
                        <a:t>2989,5</a:t>
                      </a:r>
                    </a:p>
                  </a:txBody>
                  <a:tcPr/>
                </a:tc>
                <a:tc>
                  <a:txBody>
                    <a:bodyPr/>
                    <a:lstStyle/>
                    <a:p>
                      <a:r>
                        <a:rPr lang="en-EE" dirty="0"/>
                        <a:t>16572</a:t>
                      </a:r>
                    </a:p>
                  </a:txBody>
                  <a:tcPr/>
                </a:tc>
                <a:tc>
                  <a:txBody>
                    <a:bodyPr/>
                    <a:lstStyle/>
                    <a:p>
                      <a:r>
                        <a:rPr lang="en-EE" dirty="0"/>
                        <a:t>13583</a:t>
                      </a:r>
                    </a:p>
                  </a:txBody>
                  <a:tcPr/>
                </a:tc>
                <a:extLst>
                  <a:ext uri="{0D108BD9-81ED-4DB2-BD59-A6C34878D82A}">
                    <a16:rowId xmlns:a16="http://schemas.microsoft.com/office/drawing/2014/main" val="2163501152"/>
                  </a:ext>
                </a:extLst>
              </a:tr>
            </a:tbl>
          </a:graphicData>
        </a:graphic>
      </p:graphicFrame>
      <p:sp>
        <p:nvSpPr>
          <p:cNvPr id="6" name="TextBox 5">
            <a:extLst>
              <a:ext uri="{FF2B5EF4-FFF2-40B4-BE49-F238E27FC236}">
                <a16:creationId xmlns:a16="http://schemas.microsoft.com/office/drawing/2014/main" id="{62C49063-3F2D-B3AD-806A-8FAA9C2B91AA}"/>
              </a:ext>
            </a:extLst>
          </p:cNvPr>
          <p:cNvSpPr txBox="1"/>
          <p:nvPr/>
        </p:nvSpPr>
        <p:spPr>
          <a:xfrm>
            <a:off x="498786" y="6352659"/>
            <a:ext cx="3179204" cy="369332"/>
          </a:xfrm>
          <a:prstGeom prst="rect">
            <a:avLst/>
          </a:prstGeom>
          <a:noFill/>
        </p:spPr>
        <p:txBody>
          <a:bodyPr wrap="none" rtlCol="0">
            <a:spAutoFit/>
          </a:bodyPr>
          <a:lstStyle/>
          <a:p>
            <a:r>
              <a:rPr lang="en-EE" dirty="0"/>
              <a:t>Allikas:  U. Varblase ettekanne</a:t>
            </a:r>
          </a:p>
        </p:txBody>
      </p:sp>
      <p:pic>
        <p:nvPicPr>
          <p:cNvPr id="4" name="logo up" descr="Image">
            <a:extLst>
              <a:ext uri="{FF2B5EF4-FFF2-40B4-BE49-F238E27FC236}">
                <a16:creationId xmlns:a16="http://schemas.microsoft.com/office/drawing/2014/main" id="{9734F712-8D94-022B-6E39-26AC67D51F44}"/>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pic>
        <p:nvPicPr>
          <p:cNvPr id="7" name="Picture 6">
            <a:extLst>
              <a:ext uri="{FF2B5EF4-FFF2-40B4-BE49-F238E27FC236}">
                <a16:creationId xmlns:a16="http://schemas.microsoft.com/office/drawing/2014/main" id="{38BFE6E7-323E-FFA2-0EC1-843D1D9849C5}"/>
              </a:ext>
            </a:extLst>
          </p:cNvPr>
          <p:cNvPicPr>
            <a:picLocks noChangeAspect="1"/>
          </p:cNvPicPr>
          <p:nvPr/>
        </p:nvPicPr>
        <p:blipFill>
          <a:blip r:embed="rId3"/>
          <a:stretch>
            <a:fillRect/>
          </a:stretch>
        </p:blipFill>
        <p:spPr>
          <a:xfrm>
            <a:off x="4419600" y="381330"/>
            <a:ext cx="7772400" cy="6095339"/>
          </a:xfrm>
          <a:prstGeom prst="rect">
            <a:avLst/>
          </a:prstGeom>
        </p:spPr>
      </p:pic>
    </p:spTree>
    <p:extLst>
      <p:ext uri="{BB962C8B-B14F-4D97-AF65-F5344CB8AC3E}">
        <p14:creationId xmlns:p14="http://schemas.microsoft.com/office/powerpoint/2010/main" val="3686578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CB93-2744-265E-A9CF-B1DCA165D39E}"/>
              </a:ext>
            </a:extLst>
          </p:cNvPr>
          <p:cNvSpPr>
            <a:spLocks noGrp="1"/>
          </p:cNvSpPr>
          <p:nvPr>
            <p:ph type="title"/>
          </p:nvPr>
        </p:nvSpPr>
        <p:spPr>
          <a:xfrm>
            <a:off x="1949550" y="320675"/>
            <a:ext cx="10515600" cy="1325563"/>
          </a:xfrm>
        </p:spPr>
        <p:txBody>
          <a:bodyPr/>
          <a:lstStyle/>
          <a:p>
            <a:r>
              <a:rPr lang="en-EE" dirty="0"/>
              <a:t>Leedub teenib lihtsate teenustega rohkem tänu mastaabi efektile</a:t>
            </a:r>
          </a:p>
        </p:txBody>
      </p:sp>
      <p:graphicFrame>
        <p:nvGraphicFramePr>
          <p:cNvPr id="4" name="Content Placeholder 3">
            <a:extLst>
              <a:ext uri="{FF2B5EF4-FFF2-40B4-BE49-F238E27FC236}">
                <a16:creationId xmlns:a16="http://schemas.microsoft.com/office/drawing/2014/main" id="{D8DC1DC1-80F7-AC71-5D10-B7459842CCB9}"/>
              </a:ext>
            </a:extLst>
          </p:cNvPr>
          <p:cNvGraphicFramePr>
            <a:graphicFrameLocks noGrp="1"/>
          </p:cNvGraphicFramePr>
          <p:nvPr>
            <p:ph idx="1"/>
            <p:extLst>
              <p:ext uri="{D42A27DB-BD31-4B8C-83A1-F6EECF244321}">
                <p14:modId xmlns:p14="http://schemas.microsoft.com/office/powerpoint/2010/main" val="3160120607"/>
              </p:ext>
            </p:extLst>
          </p:nvPr>
        </p:nvGraphicFramePr>
        <p:xfrm>
          <a:off x="1692876" y="1791730"/>
          <a:ext cx="8550876" cy="4100435"/>
        </p:xfrm>
        <a:graphic>
          <a:graphicData uri="http://schemas.openxmlformats.org/drawingml/2006/table">
            <a:tbl>
              <a:tblPr>
                <a:tableStyleId>{5C22544A-7EE6-4342-B048-85BDC9FD1C3A}</a:tableStyleId>
              </a:tblPr>
              <a:tblGrid>
                <a:gridCol w="1367512">
                  <a:extLst>
                    <a:ext uri="{9D8B030D-6E8A-4147-A177-3AD203B41FA5}">
                      <a16:colId xmlns:a16="http://schemas.microsoft.com/office/drawing/2014/main" val="2731026351"/>
                    </a:ext>
                  </a:extLst>
                </a:gridCol>
                <a:gridCol w="1367512">
                  <a:extLst>
                    <a:ext uri="{9D8B030D-6E8A-4147-A177-3AD203B41FA5}">
                      <a16:colId xmlns:a16="http://schemas.microsoft.com/office/drawing/2014/main" val="1400615263"/>
                    </a:ext>
                  </a:extLst>
                </a:gridCol>
                <a:gridCol w="1515700">
                  <a:extLst>
                    <a:ext uri="{9D8B030D-6E8A-4147-A177-3AD203B41FA5}">
                      <a16:colId xmlns:a16="http://schemas.microsoft.com/office/drawing/2014/main" val="1930148851"/>
                    </a:ext>
                  </a:extLst>
                </a:gridCol>
                <a:gridCol w="2366775">
                  <a:extLst>
                    <a:ext uri="{9D8B030D-6E8A-4147-A177-3AD203B41FA5}">
                      <a16:colId xmlns:a16="http://schemas.microsoft.com/office/drawing/2014/main" val="184909819"/>
                    </a:ext>
                  </a:extLst>
                </a:gridCol>
                <a:gridCol w="1933377">
                  <a:extLst>
                    <a:ext uri="{9D8B030D-6E8A-4147-A177-3AD203B41FA5}">
                      <a16:colId xmlns:a16="http://schemas.microsoft.com/office/drawing/2014/main" val="3424923941"/>
                    </a:ext>
                  </a:extLst>
                </a:gridCol>
              </a:tblGrid>
              <a:tr h="354634">
                <a:tc gridSpan="2">
                  <a:txBody>
                    <a:bodyPr/>
                    <a:lstStyle/>
                    <a:p>
                      <a:pPr algn="l" fontAlgn="b">
                        <a:buNone/>
                      </a:pPr>
                      <a:r>
                        <a:rPr lang="en-GB" sz="2000" u="none" strike="noStrike" dirty="0" err="1">
                          <a:solidFill>
                            <a:srgbClr val="FF0000"/>
                          </a:solidFill>
                          <a:effectLst/>
                        </a:rPr>
                        <a:t>Maismaa</a:t>
                      </a:r>
                      <a:r>
                        <a:rPr lang="en-GB" sz="2000" u="none" strike="noStrike" dirty="0">
                          <a:solidFill>
                            <a:srgbClr val="FF0000"/>
                          </a:solidFill>
                          <a:effectLst/>
                        </a:rPr>
                        <a:t> transport</a:t>
                      </a:r>
                      <a:endParaRPr lang="en-GB" sz="2000" b="0" i="0" u="none" strike="noStrike" dirty="0">
                        <a:solidFill>
                          <a:srgbClr val="FF0000"/>
                        </a:solidFill>
                        <a:effectLst/>
                        <a:latin typeface="Aptos Narrow" panose="020B0004020202020204" pitchFamily="34" charset="0"/>
                      </a:endParaRPr>
                    </a:p>
                  </a:txBody>
                  <a:tcPr marL="9525" marR="9525" marT="9525" marB="0" anchor="b"/>
                </a:tc>
                <a:tc hMerge="1">
                  <a:txBody>
                    <a:bodyPr/>
                    <a:lstStyle/>
                    <a:p>
                      <a:endParaRPr lang="en-EE"/>
                    </a:p>
                  </a:txBody>
                  <a:tcPr/>
                </a:tc>
                <a:tc>
                  <a:txBody>
                    <a:bodyPr/>
                    <a:lstStyle/>
                    <a:p>
                      <a:pPr algn="l" fontAlgn="b">
                        <a:buNone/>
                      </a:pPr>
                      <a:endParaRPr lang="en-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EE"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EE"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18293973"/>
                  </a:ext>
                </a:extLst>
              </a:tr>
              <a:tr h="368236">
                <a:tc>
                  <a:txBody>
                    <a:bodyPr/>
                    <a:lstStyle/>
                    <a:p>
                      <a:pPr algn="l" fontAlgn="b">
                        <a:buNone/>
                      </a:pPr>
                      <a:endParaRPr lang="en-EE"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GB" sz="2000" u="none" strike="noStrike" dirty="0" err="1">
                          <a:effectLst/>
                        </a:rPr>
                        <a:t>töötajaid</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GB" sz="2000" u="none" strike="noStrike" dirty="0" err="1">
                          <a:effectLst/>
                        </a:rPr>
                        <a:t>käive</a:t>
                      </a:r>
                      <a:r>
                        <a:rPr lang="en-GB" sz="2000" u="none" strike="noStrike" dirty="0">
                          <a:effectLst/>
                        </a:rPr>
                        <a:t> (</a:t>
                      </a:r>
                      <a:r>
                        <a:rPr lang="en-GB" sz="2000" u="none" strike="noStrike" dirty="0" err="1">
                          <a:effectLst/>
                        </a:rPr>
                        <a:t>mlrd</a:t>
                      </a:r>
                      <a:r>
                        <a:rPr lang="en-GB" sz="2000" u="none" strike="noStrike" dirty="0">
                          <a:effectLst/>
                        </a:rPr>
                        <a:t> €)</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GB" sz="2000" u="none" strike="noStrike" dirty="0" err="1">
                          <a:effectLst/>
                        </a:rPr>
                        <a:t>lisandväärtus</a:t>
                      </a:r>
                      <a:r>
                        <a:rPr lang="en-GB" sz="2000" u="none" strike="noStrike" dirty="0">
                          <a:effectLst/>
                        </a:rPr>
                        <a:t> (</a:t>
                      </a:r>
                      <a:r>
                        <a:rPr lang="en-GB" sz="2000" u="none" strike="noStrike" dirty="0" err="1">
                          <a:effectLst/>
                        </a:rPr>
                        <a:t>mlrd</a:t>
                      </a:r>
                      <a:r>
                        <a:rPr lang="en-GB" sz="2000" u="none" strike="noStrike" dirty="0">
                          <a:effectLst/>
                        </a:rPr>
                        <a:t> €)</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GB" sz="2000" u="none" strike="noStrike" dirty="0" err="1">
                          <a:effectLst/>
                        </a:rPr>
                        <a:t>tööjõu</a:t>
                      </a:r>
                      <a:r>
                        <a:rPr lang="en-GB" sz="2000" u="none" strike="noStrike" dirty="0">
                          <a:effectLst/>
                        </a:rPr>
                        <a:t> </a:t>
                      </a:r>
                      <a:r>
                        <a:rPr lang="en-GB" sz="2000" u="none" strike="noStrike" dirty="0" err="1">
                          <a:effectLst/>
                        </a:rPr>
                        <a:t>tootlikkus</a:t>
                      </a:r>
                      <a:endParaRPr lang="en-GB"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94395012"/>
                  </a:ext>
                </a:extLst>
              </a:tr>
              <a:tr h="354634">
                <a:tc>
                  <a:txBody>
                    <a:bodyPr/>
                    <a:lstStyle/>
                    <a:p>
                      <a:pPr algn="l" fontAlgn="b">
                        <a:buNone/>
                      </a:pPr>
                      <a:r>
                        <a:rPr lang="en-GB" sz="2000" u="none" strike="noStrike">
                          <a:effectLst/>
                        </a:rPr>
                        <a:t>Eesti</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20587</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1,892</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0,553</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26,9</a:t>
                      </a:r>
                      <a:endParaRPr lang="en-EE"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14554768"/>
                  </a:ext>
                </a:extLst>
              </a:tr>
              <a:tr h="354634">
                <a:tc>
                  <a:txBody>
                    <a:bodyPr/>
                    <a:lstStyle/>
                    <a:p>
                      <a:pPr algn="l" fontAlgn="b">
                        <a:buNone/>
                      </a:pPr>
                      <a:r>
                        <a:rPr lang="en-GB" sz="2000" u="none" strike="noStrike">
                          <a:effectLst/>
                        </a:rPr>
                        <a:t>Läti</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37570</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2,272</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0,863</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22</a:t>
                      </a:r>
                      <a:endParaRPr lang="en-EE"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70421219"/>
                  </a:ext>
                </a:extLst>
              </a:tr>
              <a:tr h="354634">
                <a:tc>
                  <a:txBody>
                    <a:bodyPr/>
                    <a:lstStyle/>
                    <a:p>
                      <a:pPr algn="l" fontAlgn="b">
                        <a:buNone/>
                      </a:pPr>
                      <a:r>
                        <a:rPr lang="en-GB" sz="2000" u="none" strike="noStrike">
                          <a:effectLst/>
                        </a:rPr>
                        <a:t>Leedu</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147281</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12,622</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4,689</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31,8</a:t>
                      </a:r>
                      <a:endParaRPr lang="en-EE"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95890341"/>
                  </a:ext>
                </a:extLst>
              </a:tr>
              <a:tr h="354634">
                <a:tc>
                  <a:txBody>
                    <a:bodyPr/>
                    <a:lstStyle/>
                    <a:p>
                      <a:pPr algn="l" fontAlgn="b">
                        <a:buNone/>
                      </a:pPr>
                      <a:r>
                        <a:rPr lang="en-GB" sz="2000" u="none" strike="noStrike">
                          <a:effectLst/>
                        </a:rPr>
                        <a:t>Soome</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71048</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18,558</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4,298</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60,5</a:t>
                      </a: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21222671"/>
                  </a:ext>
                </a:extLst>
              </a:tr>
              <a:tr h="354634">
                <a:tc>
                  <a:txBody>
                    <a:bodyPr/>
                    <a:lstStyle/>
                    <a:p>
                      <a:pPr algn="l" fontAlgn="b">
                        <a:buNone/>
                      </a:pPr>
                      <a:r>
                        <a:rPr lang="en-GB" sz="2000" u="none" strike="noStrike" dirty="0">
                          <a:solidFill>
                            <a:srgbClr val="FF0000"/>
                          </a:solidFill>
                          <a:effectLst/>
                        </a:rPr>
                        <a:t>IT</a:t>
                      </a:r>
                      <a:endParaRPr lang="en-GB" sz="20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l" fontAlgn="b">
                        <a:buNone/>
                      </a:pP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6241033"/>
                  </a:ext>
                </a:extLst>
              </a:tr>
              <a:tr h="354634">
                <a:tc>
                  <a:txBody>
                    <a:bodyPr/>
                    <a:lstStyle/>
                    <a:p>
                      <a:pPr algn="l" fontAlgn="b">
                        <a:buNone/>
                      </a:pPr>
                      <a:r>
                        <a:rPr lang="en-GB" sz="2000" u="none" strike="noStrike">
                          <a:effectLst/>
                        </a:rPr>
                        <a:t>Eesti</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40898</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6,363</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2,424</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59,3</a:t>
                      </a: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63249490"/>
                  </a:ext>
                </a:extLst>
              </a:tr>
              <a:tr h="354634">
                <a:tc>
                  <a:txBody>
                    <a:bodyPr/>
                    <a:lstStyle/>
                    <a:p>
                      <a:pPr algn="l" fontAlgn="b">
                        <a:buNone/>
                      </a:pPr>
                      <a:r>
                        <a:rPr lang="en-GB" sz="2000" u="none" strike="noStrike">
                          <a:effectLst/>
                        </a:rPr>
                        <a:t>Läti</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42709</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3,64</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2,041</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47,8</a:t>
                      </a: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68264158"/>
                  </a:ext>
                </a:extLst>
              </a:tr>
              <a:tr h="354634">
                <a:tc>
                  <a:txBody>
                    <a:bodyPr/>
                    <a:lstStyle/>
                    <a:p>
                      <a:pPr algn="l" fontAlgn="b">
                        <a:buNone/>
                      </a:pPr>
                      <a:r>
                        <a:rPr lang="en-GB" sz="2000" u="none" strike="noStrike">
                          <a:effectLst/>
                        </a:rPr>
                        <a:t>Leedu</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58879</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6,52</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3,137</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53,3</a:t>
                      </a: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6404126"/>
                  </a:ext>
                </a:extLst>
              </a:tr>
              <a:tr h="354634">
                <a:tc>
                  <a:txBody>
                    <a:bodyPr/>
                    <a:lstStyle/>
                    <a:p>
                      <a:pPr algn="l" fontAlgn="b">
                        <a:buNone/>
                      </a:pPr>
                      <a:r>
                        <a:rPr lang="en-GB" sz="2000" u="none" strike="noStrike">
                          <a:effectLst/>
                        </a:rPr>
                        <a:t>Soome</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116660</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28,245</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12,031</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103,1</a:t>
                      </a: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6970843"/>
                  </a:ext>
                </a:extLst>
              </a:tr>
            </a:tbl>
          </a:graphicData>
        </a:graphic>
      </p:graphicFrame>
      <p:sp>
        <p:nvSpPr>
          <p:cNvPr id="5" name="TextBox 4">
            <a:extLst>
              <a:ext uri="{FF2B5EF4-FFF2-40B4-BE49-F238E27FC236}">
                <a16:creationId xmlns:a16="http://schemas.microsoft.com/office/drawing/2014/main" id="{DDBFEB2F-BF8D-7CE4-6443-41FCDCDC98CF}"/>
              </a:ext>
            </a:extLst>
          </p:cNvPr>
          <p:cNvSpPr txBox="1"/>
          <p:nvPr/>
        </p:nvSpPr>
        <p:spPr>
          <a:xfrm>
            <a:off x="2251710" y="6324383"/>
            <a:ext cx="4690387" cy="369332"/>
          </a:xfrm>
          <a:prstGeom prst="rect">
            <a:avLst/>
          </a:prstGeom>
          <a:noFill/>
        </p:spPr>
        <p:txBody>
          <a:bodyPr wrap="none" rtlCol="0">
            <a:spAutoFit/>
          </a:bodyPr>
          <a:lstStyle/>
          <a:p>
            <a:r>
              <a:rPr lang="en-EE" dirty="0"/>
              <a:t>Allikas: Eurostat, 2023, U. Varblase ettekanne</a:t>
            </a:r>
          </a:p>
        </p:txBody>
      </p:sp>
      <p:pic>
        <p:nvPicPr>
          <p:cNvPr id="3" name="logo up" descr="Image">
            <a:extLst>
              <a:ext uri="{FF2B5EF4-FFF2-40B4-BE49-F238E27FC236}">
                <a16:creationId xmlns:a16="http://schemas.microsoft.com/office/drawing/2014/main" id="{CF219F68-168B-C3C5-D692-189F9D3EA724}"/>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334231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9D4E2-C501-4827-A593-503EE37440BB}"/>
            </a:ext>
          </a:extLst>
        </p:cNvPr>
        <p:cNvGrpSpPr/>
        <p:nvPr/>
      </p:nvGrpSpPr>
      <p:grpSpPr>
        <a:xfrm>
          <a:off x="0" y="0"/>
          <a:ext cx="0" cy="0"/>
          <a:chOff x="0" y="0"/>
          <a:chExt cx="0" cy="0"/>
        </a:xfrm>
      </p:grpSpPr>
      <p:pic>
        <p:nvPicPr>
          <p:cNvPr id="50" name="Image" descr="Image">
            <a:extLst>
              <a:ext uri="{FF2B5EF4-FFF2-40B4-BE49-F238E27FC236}">
                <a16:creationId xmlns:a16="http://schemas.microsoft.com/office/drawing/2014/main" id="{AFEC414F-65CF-E733-C6D8-B194B9A98D92}"/>
              </a:ext>
            </a:extLst>
          </p:cNvPr>
          <p:cNvPicPr>
            <a:picLocks noChangeAspect="1"/>
          </p:cNvPicPr>
          <p:nvPr/>
        </p:nvPicPr>
        <p:blipFill>
          <a:blip r:embed="rId2"/>
          <a:stretch>
            <a:fillRect/>
          </a:stretch>
        </p:blipFill>
        <p:spPr>
          <a:xfrm>
            <a:off x="10371551" y="372850"/>
            <a:ext cx="1217200" cy="358658"/>
          </a:xfrm>
          <a:prstGeom prst="rect">
            <a:avLst/>
          </a:prstGeom>
          <a:ln w="12700">
            <a:miter lim="400000"/>
          </a:ln>
        </p:spPr>
      </p:pic>
      <p:sp>
        <p:nvSpPr>
          <p:cNvPr id="79" name="Slide Number">
            <a:extLst>
              <a:ext uri="{FF2B5EF4-FFF2-40B4-BE49-F238E27FC236}">
                <a16:creationId xmlns:a16="http://schemas.microsoft.com/office/drawing/2014/main" id="{4FBA09A8-F3EE-E7D4-C47C-8A93B7B2D248}"/>
              </a:ext>
            </a:extLst>
          </p:cNvPr>
          <p:cNvSpPr txBox="1">
            <a:spLocks/>
          </p:cNvSpPr>
          <p:nvPr/>
        </p:nvSpPr>
        <p:spPr>
          <a:xfrm>
            <a:off x="11229976" y="6482699"/>
            <a:ext cx="358775" cy="294664"/>
          </a:xfrm>
          <a:prstGeom prst="rect">
            <a:avLst/>
          </a:prstGeom>
        </p:spPr>
        <p:txBody>
          <a:bodyPr lIns="0" rIns="0" anchor="ctr"/>
          <a:ls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CB4B4D-7CA3-9044-876B-883B54F8677D}" type="slidenum">
              <a:rPr lang="et-EE" sz="1000" b="1" smtClean="0"/>
              <a:pPr algn="r"/>
              <a:t>4</a:t>
            </a:fld>
            <a:endParaRPr lang="et-EE" sz="1000" b="1"/>
          </a:p>
        </p:txBody>
      </p:sp>
      <p:sp>
        <p:nvSpPr>
          <p:cNvPr id="7" name="Title 2">
            <a:extLst>
              <a:ext uri="{FF2B5EF4-FFF2-40B4-BE49-F238E27FC236}">
                <a16:creationId xmlns:a16="http://schemas.microsoft.com/office/drawing/2014/main" id="{DC4397DF-EB0F-1E2C-5068-93268083CCA7}"/>
              </a:ext>
            </a:extLst>
          </p:cNvPr>
          <p:cNvSpPr>
            <a:spLocks noGrp="1"/>
          </p:cNvSpPr>
          <p:nvPr>
            <p:ph type="title"/>
          </p:nvPr>
        </p:nvSpPr>
        <p:spPr>
          <a:xfrm>
            <a:off x="600681" y="417440"/>
            <a:ext cx="10964862" cy="508369"/>
          </a:xfrm>
        </p:spPr>
        <p:txBody>
          <a:bodyPr lIns="0" tIns="0" bIns="0" anchor="b"/>
          <a:lstStyle/>
          <a:p>
            <a:r>
              <a:rPr lang="et-EE" sz="3600" spc="0" dirty="0">
                <a:latin typeface="Segoe UI" panose="020B0502040204020203" pitchFamily="34" charset="0"/>
                <a:cs typeface="Segoe UI" panose="020B0502040204020203" pitchFamily="34" charset="0"/>
              </a:rPr>
              <a:t>Bigbanki pakutavad teenused Eestis</a:t>
            </a:r>
          </a:p>
        </p:txBody>
      </p:sp>
      <p:sp>
        <p:nvSpPr>
          <p:cNvPr id="21" name="TextBox 20">
            <a:extLst>
              <a:ext uri="{FF2B5EF4-FFF2-40B4-BE49-F238E27FC236}">
                <a16:creationId xmlns:a16="http://schemas.microsoft.com/office/drawing/2014/main" id="{620348AB-D929-E033-2D0A-8E12527ACBB4}"/>
              </a:ext>
            </a:extLst>
          </p:cNvPr>
          <p:cNvSpPr txBox="1"/>
          <p:nvPr/>
        </p:nvSpPr>
        <p:spPr>
          <a:xfrm>
            <a:off x="600681" y="3464818"/>
            <a:ext cx="5118802" cy="1411982"/>
          </a:xfrm>
          <a:prstGeom prst="roundRect">
            <a:avLst>
              <a:gd name="adj" fmla="val 5968"/>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spcBef>
                <a:spcPts val="1500"/>
              </a:spcBef>
              <a:spcAft>
                <a:spcPts val="300"/>
              </a:spcAft>
              <a:buClrTx/>
              <a:buSzTx/>
              <a:buFontTx/>
              <a:buNone/>
              <a:tabLst/>
            </a:pPr>
            <a:r>
              <a:rPr lang="et-EE" sz="12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Kodulaen </a:t>
            </a:r>
            <a:r>
              <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AA482"/>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 1,69%+</a:t>
            </a:r>
            <a:r>
              <a:rPr lang="et-EE" sz="1000" b="1" dirty="0" err="1">
                <a:solidFill>
                  <a:srgbClr val="0AA482"/>
                </a:solidFill>
                <a:latin typeface="Segoe UI Semibold" panose="020B0502040204020203" pitchFamily="34" charset="0"/>
                <a:ea typeface="Gotham Pro Bold"/>
                <a:cs typeface="Segoe UI Semibold" panose="020B0502040204020203" pitchFamily="34" charset="0"/>
                <a:sym typeface="Gotham Pro Bold"/>
              </a:rPr>
              <a:t>Euribor</a:t>
            </a:r>
            <a:endPar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spcAft>
                <a:spcPts val="300"/>
              </a:spcAft>
            </a:pPr>
            <a:r>
              <a:rPr kumimoji="0" lang="et-EE" sz="1200" b="1" u="none" strike="noStrike" cap="none" normalizeH="0" baseline="0" dirty="0">
                <a:ln>
                  <a:noFill/>
                </a:ln>
                <a:solidFill>
                  <a:srgbClr val="0AA482"/>
                </a:solidFill>
                <a:effectLst/>
                <a:uFillTx/>
                <a:latin typeface="Segoe UI Semibold" panose="020B0502040204020203" pitchFamily="34" charset="0"/>
                <a:ea typeface="Gotham Pro Bold"/>
                <a:cs typeface="Segoe UI Semibold" panose="020B0502040204020203" pitchFamily="34" charset="0"/>
                <a:sym typeface="Gotham Pro Bold"/>
              </a:rPr>
              <a:t>Tarbimislaenud </a:t>
            </a:r>
            <a:r>
              <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 </a:t>
            </a:r>
            <a:r>
              <a:rPr kumimoji="0" lang="et-EE" sz="1000" b="1" u="none" strike="noStrike" cap="none" normalizeH="0" baseline="0" dirty="0" err="1">
                <a:ln>
                  <a:noFill/>
                </a:ln>
                <a:solidFill>
                  <a:srgbClr val="0AA482"/>
                </a:solidFill>
                <a:effectLst/>
                <a:uFillTx/>
                <a:latin typeface="Segoe UI Semibold" panose="020B0502040204020203" pitchFamily="34" charset="0"/>
                <a:ea typeface="Gotham Pro Bold"/>
                <a:cs typeface="Segoe UI Semibold" panose="020B0502040204020203" pitchFamily="34" charset="0"/>
                <a:sym typeface="Gotham Pro Bold"/>
              </a:rPr>
              <a:t>al</a:t>
            </a:r>
            <a:r>
              <a:rPr kumimoji="0" lang="et-EE" sz="1000" b="1" u="none" strike="noStrike" cap="none" normalizeH="0" baseline="0" dirty="0">
                <a:ln>
                  <a:noFill/>
                </a:ln>
                <a:solidFill>
                  <a:srgbClr val="0AA482"/>
                </a:solidFill>
                <a:effectLst/>
                <a:uFillTx/>
                <a:latin typeface="Segoe UI Semibold" panose="020B0502040204020203" pitchFamily="34" charset="0"/>
                <a:ea typeface="Gotham Pro Bold"/>
                <a:cs typeface="Segoe UI Semibold" panose="020B0502040204020203" pitchFamily="34" charset="0"/>
                <a:sym typeface="Gotham Pro Bold"/>
              </a:rPr>
              <a:t>. 6,9%</a:t>
            </a:r>
          </a:p>
          <a:p>
            <a:pPr algn="ctr" defTabSz="2438338" hangingPunct="0">
              <a:spcAft>
                <a:spcPts val="300"/>
              </a:spcAft>
            </a:pPr>
            <a:r>
              <a:rPr lang="et-EE" sz="12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Järelmaks </a:t>
            </a:r>
            <a:r>
              <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 partneripõhine hinnastamine </a:t>
            </a:r>
            <a:endParaRPr lang="et-EE" sz="1200" b="1" dirty="0">
              <a:solidFill>
                <a:srgbClr val="0AA482"/>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spcAft>
                <a:spcPts val="300"/>
              </a:spcAft>
            </a:pPr>
            <a:r>
              <a:rPr lang="et-EE" sz="12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Laen kinnisvara tagatisel </a:t>
            </a:r>
            <a:r>
              <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AA482"/>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 2,5%+</a:t>
            </a:r>
            <a:r>
              <a:rPr lang="et-EE" sz="1000" b="1" dirty="0" err="1">
                <a:solidFill>
                  <a:srgbClr val="0AA482"/>
                </a:solidFill>
                <a:latin typeface="Segoe UI Semibold" panose="020B0502040204020203" pitchFamily="34" charset="0"/>
                <a:ea typeface="Gotham Pro Bold"/>
                <a:cs typeface="Segoe UI Semibold" panose="020B0502040204020203" pitchFamily="34" charset="0"/>
                <a:sym typeface="Gotham Pro Bold"/>
              </a:rPr>
              <a:t>Euribor</a:t>
            </a:r>
            <a:endPar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r>
              <a:rPr lang="et-EE" sz="12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Krediitkaart </a:t>
            </a:r>
            <a:r>
              <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 kuni 30 päeva intressivaba, edasi 16,9%</a:t>
            </a:r>
            <a:endParaRPr lang="et-EE" sz="1200" b="1" dirty="0">
              <a:solidFill>
                <a:srgbClr val="0AA482"/>
              </a:solidFill>
              <a:latin typeface="Segoe UI Semibold" panose="020B0502040204020203" pitchFamily="34" charset="0"/>
              <a:ea typeface="Gotham Pro Bold"/>
              <a:cs typeface="Segoe UI Semibold" panose="020B0502040204020203" pitchFamily="34" charset="0"/>
              <a:sym typeface="Gotham Pro Bold"/>
            </a:endParaRPr>
          </a:p>
        </p:txBody>
      </p:sp>
      <p:sp>
        <p:nvSpPr>
          <p:cNvPr id="42" name="TextBox 41">
            <a:extLst>
              <a:ext uri="{FF2B5EF4-FFF2-40B4-BE49-F238E27FC236}">
                <a16:creationId xmlns:a16="http://schemas.microsoft.com/office/drawing/2014/main" id="{ECE45D75-5002-D493-547C-4F06C6FDD64F}"/>
              </a:ext>
            </a:extLst>
          </p:cNvPr>
          <p:cNvSpPr txBox="1"/>
          <p:nvPr/>
        </p:nvSpPr>
        <p:spPr>
          <a:xfrm>
            <a:off x="6485245" y="2297947"/>
            <a:ext cx="5118805" cy="1664385"/>
          </a:xfrm>
          <a:prstGeom prst="roundRect">
            <a:avLst>
              <a:gd name="adj" fmla="val 9398"/>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spcBef>
                <a:spcPts val="1500"/>
              </a:spcBef>
            </a:pPr>
            <a:r>
              <a:rPr lang="et-EE" sz="12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Investeerimiskäibelaen</a:t>
            </a:r>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3,4%+</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Euribor</a:t>
            </a:r>
            <a:endPar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Käibelaen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5%+</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Euribor</a:t>
            </a:r>
            <a:endPar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Arenduslaen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5%+</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Euribor</a:t>
            </a:r>
            <a:endPar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Põllu- ja metsamaalaen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3,9%+</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Euribor</a:t>
            </a:r>
            <a:endPar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r>
              <a:rPr lang="et-EE" sz="12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Flippimislaen</a:t>
            </a:r>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5%+</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Euribor</a:t>
            </a:r>
            <a:endPar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Krediidiliin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4%+</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Euribor</a:t>
            </a:r>
            <a:endPar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Hüpoteeklaen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3,5%+</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Euribor</a:t>
            </a:r>
            <a:endPar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p:txBody>
      </p:sp>
      <p:sp>
        <p:nvSpPr>
          <p:cNvPr id="46" name="TextBox 45">
            <a:extLst>
              <a:ext uri="{FF2B5EF4-FFF2-40B4-BE49-F238E27FC236}">
                <a16:creationId xmlns:a16="http://schemas.microsoft.com/office/drawing/2014/main" id="{478C651D-E98A-4AC8-F502-0F6FD0C5AE96}"/>
              </a:ext>
            </a:extLst>
          </p:cNvPr>
          <p:cNvSpPr txBox="1"/>
          <p:nvPr/>
        </p:nvSpPr>
        <p:spPr>
          <a:xfrm>
            <a:off x="6485245" y="4241412"/>
            <a:ext cx="5118802" cy="997530"/>
          </a:xfrm>
          <a:prstGeom prst="roundRect">
            <a:avLst>
              <a:gd name="adj" fmla="val 13017"/>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spcBef>
                <a:spcPts val="1500"/>
              </a:spcBef>
              <a:spcAft>
                <a:spcPts val="300"/>
              </a:spcAft>
            </a:pPr>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Autoliising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2,5%+</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Euribor</a:t>
            </a:r>
            <a:endPar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spcAft>
                <a:spcPts val="300"/>
              </a:spcAft>
            </a:pPr>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Seadmeliising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2,5%+</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Euribor</a:t>
            </a:r>
            <a:endPar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a:p>
            <a:pPr algn="ctr" defTabSz="2438338" hangingPunct="0"/>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Roheline liising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al</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2,4%+</a:t>
            </a:r>
            <a:r>
              <a:rPr lang="et-EE" sz="1000" b="1" dirty="0" err="1">
                <a:solidFill>
                  <a:srgbClr val="00285A"/>
                </a:solidFill>
                <a:latin typeface="Segoe UI Semibold" panose="020B0502040204020203" pitchFamily="34" charset="0"/>
                <a:ea typeface="Gotham Pro Bold"/>
                <a:cs typeface="Segoe UI Semibold" panose="020B0502040204020203" pitchFamily="34" charset="0"/>
                <a:sym typeface="Gotham Pro Bold"/>
              </a:rPr>
              <a:t>Euribor</a:t>
            </a:r>
            <a:endPar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p:txBody>
      </p:sp>
      <p:sp>
        <p:nvSpPr>
          <p:cNvPr id="51" name="TextBox 50">
            <a:extLst>
              <a:ext uri="{FF2B5EF4-FFF2-40B4-BE49-F238E27FC236}">
                <a16:creationId xmlns:a16="http://schemas.microsoft.com/office/drawing/2014/main" id="{A5E4F659-62C7-BDE9-7A4F-D1382F298E72}"/>
              </a:ext>
            </a:extLst>
          </p:cNvPr>
          <p:cNvSpPr txBox="1"/>
          <p:nvPr/>
        </p:nvSpPr>
        <p:spPr>
          <a:xfrm>
            <a:off x="6485246" y="5621700"/>
            <a:ext cx="5118801" cy="757128"/>
          </a:xfrm>
          <a:prstGeom prst="roundRect">
            <a:avLst>
              <a:gd name="adj" fmla="val 13017"/>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spcBef>
                <a:spcPts val="1500"/>
              </a:spcBef>
              <a:spcAft>
                <a:spcPts val="300"/>
              </a:spcAft>
            </a:pPr>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Tähtajaline hoius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kuni 2,45%</a:t>
            </a:r>
          </a:p>
          <a:p>
            <a:pPr algn="ctr" defTabSz="2438338" hangingPunct="0"/>
            <a:r>
              <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Kogumishoius </a:t>
            </a:r>
            <a:r>
              <a:rPr lang="et-EE" sz="1000" b="1" dirty="0">
                <a:solidFill>
                  <a:srgbClr val="00285A"/>
                </a:solidFill>
                <a:latin typeface="Segoe UI Semibold" panose="020B0502040204020203" pitchFamily="34" charset="0"/>
                <a:ea typeface="Gotham Pro Bold"/>
                <a:cs typeface="Segoe UI Semibold" panose="020B0502040204020203" pitchFamily="34" charset="0"/>
                <a:sym typeface="Gotham Pro Bold"/>
              </a:rPr>
              <a:t>→ 2,4%</a:t>
            </a:r>
            <a:endParaRPr lang="et-EE" sz="1200" b="1" dirty="0">
              <a:solidFill>
                <a:srgbClr val="00285A"/>
              </a:solidFill>
              <a:latin typeface="Segoe UI Semibold" panose="020B0502040204020203" pitchFamily="34" charset="0"/>
              <a:ea typeface="Gotham Pro Bold"/>
              <a:cs typeface="Segoe UI Semibold" panose="020B0502040204020203" pitchFamily="34" charset="0"/>
              <a:sym typeface="Gotham Pro Bold"/>
            </a:endParaRPr>
          </a:p>
        </p:txBody>
      </p:sp>
      <p:sp>
        <p:nvSpPr>
          <p:cNvPr id="4" name="TextBox 3">
            <a:extLst>
              <a:ext uri="{FF2B5EF4-FFF2-40B4-BE49-F238E27FC236}">
                <a16:creationId xmlns:a16="http://schemas.microsoft.com/office/drawing/2014/main" id="{C446D524-8C9C-4D61-58DB-AD171101E118}"/>
              </a:ext>
            </a:extLst>
          </p:cNvPr>
          <p:cNvSpPr txBox="1"/>
          <p:nvPr/>
        </p:nvSpPr>
        <p:spPr>
          <a:xfrm>
            <a:off x="600681" y="5332075"/>
            <a:ext cx="5118802" cy="763925"/>
          </a:xfrm>
          <a:prstGeom prst="roundRect">
            <a:avLst>
              <a:gd name="adj" fmla="val 14500"/>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spcBef>
                <a:spcPts val="1500"/>
              </a:spcBef>
              <a:spcAft>
                <a:spcPts val="300"/>
              </a:spcAft>
            </a:pPr>
            <a:r>
              <a:rPr lang="et-EE" sz="12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Tähtajaline hoius </a:t>
            </a:r>
            <a:r>
              <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 kuni 2,45%</a:t>
            </a:r>
          </a:p>
          <a:p>
            <a:pPr algn="ctr" defTabSz="2438338" hangingPunct="0"/>
            <a:r>
              <a:rPr kumimoji="0" lang="et-EE" sz="1200" b="1" u="none" strike="noStrike" cap="none" normalizeH="0" baseline="0" dirty="0">
                <a:ln>
                  <a:noFill/>
                </a:ln>
                <a:solidFill>
                  <a:srgbClr val="0AA482"/>
                </a:solidFill>
                <a:effectLst/>
                <a:uFillTx/>
                <a:latin typeface="Segoe UI Semibold" panose="020B0502040204020203" pitchFamily="34" charset="0"/>
                <a:ea typeface="Gotham Pro Bold"/>
                <a:cs typeface="Segoe UI Semibold" panose="020B0502040204020203" pitchFamily="34" charset="0"/>
                <a:sym typeface="Gotham Pro Bold"/>
              </a:rPr>
              <a:t>Säästuhoius </a:t>
            </a:r>
            <a:r>
              <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 </a:t>
            </a:r>
            <a:r>
              <a:rPr kumimoji="0" lang="et-EE" sz="1000" b="1" u="none" strike="noStrike" cap="none" normalizeH="0" baseline="0" dirty="0">
                <a:ln>
                  <a:noFill/>
                </a:ln>
                <a:solidFill>
                  <a:srgbClr val="0AA482"/>
                </a:solidFill>
                <a:effectLst/>
                <a:uFillTx/>
                <a:latin typeface="Segoe UI Semibold" panose="020B0502040204020203" pitchFamily="34" charset="0"/>
                <a:ea typeface="Gotham Pro Bold"/>
                <a:cs typeface="Segoe UI Semibold" panose="020B0502040204020203" pitchFamily="34" charset="0"/>
                <a:sym typeface="Gotham Pro Bold"/>
              </a:rPr>
              <a:t>2,4%</a:t>
            </a:r>
            <a:endParaRPr kumimoji="0" lang="et-EE" sz="1200" b="1" u="none" strike="noStrike" cap="none" normalizeH="0" baseline="0" dirty="0">
              <a:ln>
                <a:noFill/>
              </a:ln>
              <a:solidFill>
                <a:srgbClr val="0AA482"/>
              </a:solidFill>
              <a:effectLst/>
              <a:uFillTx/>
              <a:latin typeface="Segoe UI Semibold" panose="020B0502040204020203" pitchFamily="34" charset="0"/>
              <a:ea typeface="Gotham Pro Bold"/>
              <a:cs typeface="Segoe UI Semibold" panose="020B0502040204020203" pitchFamily="34" charset="0"/>
              <a:sym typeface="Gotham Pro Bold"/>
            </a:endParaRPr>
          </a:p>
        </p:txBody>
      </p:sp>
      <p:sp>
        <p:nvSpPr>
          <p:cNvPr id="5" name="TextBox 4">
            <a:extLst>
              <a:ext uri="{FF2B5EF4-FFF2-40B4-BE49-F238E27FC236}">
                <a16:creationId xmlns:a16="http://schemas.microsoft.com/office/drawing/2014/main" id="{20DEF37A-F286-2FA1-978A-57C10037200D}"/>
              </a:ext>
            </a:extLst>
          </p:cNvPr>
          <p:cNvSpPr txBox="1"/>
          <p:nvPr/>
        </p:nvSpPr>
        <p:spPr>
          <a:xfrm>
            <a:off x="643421" y="1514316"/>
            <a:ext cx="5118806" cy="434658"/>
          </a:xfrm>
          <a:prstGeom prst="roundRect">
            <a:avLst>
              <a:gd name="adj" fmla="val 21916"/>
            </a:avLst>
          </a:prstGeom>
          <a:solidFill>
            <a:srgbClr val="0AA48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t-EE" b="1">
                <a:solidFill>
                  <a:schemeClr val="bg1"/>
                </a:solidFill>
                <a:latin typeface="Segoe UI" panose="020B0502040204020203" pitchFamily="34" charset="0"/>
                <a:ea typeface="Gotham Pro Bold"/>
                <a:cs typeface="Segoe UI" panose="020B0502040204020203" pitchFamily="34" charset="0"/>
                <a:sym typeface="Gotham Pro Bold"/>
              </a:rPr>
              <a:t>Teenused eraklientidele</a:t>
            </a:r>
            <a:endParaRPr kumimoji="0" lang="et-EE" b="1" u="none" strike="noStrike" cap="none" normalizeH="0" baseline="0">
              <a:ln>
                <a:noFill/>
              </a:ln>
              <a:solidFill>
                <a:schemeClr val="bg1"/>
              </a:solidFill>
              <a:effectLst/>
              <a:uFillTx/>
              <a:latin typeface="Segoe UI" panose="020B0502040204020203" pitchFamily="34" charset="0"/>
              <a:ea typeface="Gotham Pro Bold"/>
              <a:cs typeface="Segoe UI" panose="020B0502040204020203" pitchFamily="34" charset="0"/>
              <a:sym typeface="Gotham Pro Bold"/>
            </a:endParaRPr>
          </a:p>
        </p:txBody>
      </p:sp>
      <p:sp>
        <p:nvSpPr>
          <p:cNvPr id="8" name="TextBox 7">
            <a:extLst>
              <a:ext uri="{FF2B5EF4-FFF2-40B4-BE49-F238E27FC236}">
                <a16:creationId xmlns:a16="http://schemas.microsoft.com/office/drawing/2014/main" id="{E435D980-DDDB-881C-0CED-245D9076189F}"/>
              </a:ext>
            </a:extLst>
          </p:cNvPr>
          <p:cNvSpPr txBox="1"/>
          <p:nvPr/>
        </p:nvSpPr>
        <p:spPr>
          <a:xfrm>
            <a:off x="6469943" y="1514316"/>
            <a:ext cx="5118805" cy="434658"/>
          </a:xfrm>
          <a:prstGeom prst="roundRect">
            <a:avLst>
              <a:gd name="adj" fmla="val 21916"/>
            </a:avLst>
          </a:prstGeom>
          <a:solidFill>
            <a:srgbClr val="00285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t-EE" b="1">
                <a:solidFill>
                  <a:schemeClr val="bg1"/>
                </a:solidFill>
                <a:latin typeface="Segoe UI" panose="020B0502040204020203" pitchFamily="34" charset="0"/>
                <a:ea typeface="Gotham Pro Bold"/>
                <a:cs typeface="Segoe UI" panose="020B0502040204020203" pitchFamily="34" charset="0"/>
                <a:sym typeface="Gotham Pro Bold"/>
              </a:rPr>
              <a:t>Teenused äriklientidele</a:t>
            </a:r>
            <a:endParaRPr kumimoji="0" lang="et-EE" b="1" u="none" strike="noStrike" cap="none" normalizeH="0" baseline="0">
              <a:ln>
                <a:noFill/>
              </a:ln>
              <a:solidFill>
                <a:schemeClr val="bg1"/>
              </a:solidFill>
              <a:effectLst/>
              <a:uFillTx/>
              <a:latin typeface="Segoe UI" panose="020B0502040204020203" pitchFamily="34" charset="0"/>
              <a:ea typeface="Gotham Pro Bold"/>
              <a:cs typeface="Segoe UI" panose="020B0502040204020203" pitchFamily="34" charset="0"/>
              <a:sym typeface="Gotham Pro Bold"/>
            </a:endParaRPr>
          </a:p>
        </p:txBody>
      </p:sp>
      <p:sp>
        <p:nvSpPr>
          <p:cNvPr id="2" name="TextBox 1">
            <a:extLst>
              <a:ext uri="{FF2B5EF4-FFF2-40B4-BE49-F238E27FC236}">
                <a16:creationId xmlns:a16="http://schemas.microsoft.com/office/drawing/2014/main" id="{82DC464C-27F0-EA41-7280-5AA7C9863675}"/>
              </a:ext>
            </a:extLst>
          </p:cNvPr>
          <p:cNvSpPr txBox="1"/>
          <p:nvPr/>
        </p:nvSpPr>
        <p:spPr>
          <a:xfrm>
            <a:off x="2174974" y="3282731"/>
            <a:ext cx="2052339" cy="364173"/>
          </a:xfrm>
          <a:prstGeom prst="roundRect">
            <a:avLst>
              <a:gd name="adj" fmla="val 21916"/>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t-EE" sz="1400" b="1">
                <a:solidFill>
                  <a:srgbClr val="0AA482"/>
                </a:solidFill>
                <a:latin typeface="Segoe UI Semibold" panose="020B0502040204020203" pitchFamily="34" charset="0"/>
                <a:ea typeface="Gotham Pro Bold"/>
                <a:cs typeface="Segoe UI Semibold" panose="020B0502040204020203" pitchFamily="34" charset="0"/>
                <a:sym typeface="Gotham Pro Bold"/>
              </a:rPr>
              <a:t>LAENUD</a:t>
            </a:r>
            <a:endParaRPr kumimoji="0" lang="et-EE" sz="1400" b="1" u="none" strike="noStrike" cap="none" normalizeH="0" baseline="0">
              <a:ln>
                <a:noFill/>
              </a:ln>
              <a:solidFill>
                <a:srgbClr val="0AA482"/>
              </a:solidFill>
              <a:effectLst/>
              <a:uFillTx/>
              <a:latin typeface="Segoe UI Semibold" panose="020B0502040204020203" pitchFamily="34" charset="0"/>
              <a:ea typeface="Gotham Pro Bold"/>
              <a:cs typeface="Segoe UI Semibold" panose="020B0502040204020203" pitchFamily="34" charset="0"/>
              <a:sym typeface="Gotham Pro Bold"/>
            </a:endParaRPr>
          </a:p>
        </p:txBody>
      </p:sp>
      <p:sp>
        <p:nvSpPr>
          <p:cNvPr id="19" name="TextBox 18">
            <a:extLst>
              <a:ext uri="{FF2B5EF4-FFF2-40B4-BE49-F238E27FC236}">
                <a16:creationId xmlns:a16="http://schemas.microsoft.com/office/drawing/2014/main" id="{993B7952-8CC8-C4E6-9A42-DA619600F863}"/>
              </a:ext>
            </a:extLst>
          </p:cNvPr>
          <p:cNvSpPr txBox="1"/>
          <p:nvPr/>
        </p:nvSpPr>
        <p:spPr>
          <a:xfrm>
            <a:off x="643421" y="2438400"/>
            <a:ext cx="5115451" cy="576000"/>
          </a:xfrm>
          <a:prstGeom prst="roundRect">
            <a:avLst>
              <a:gd name="adj" fmla="val 21916"/>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2438338" hangingPunct="0"/>
            <a:r>
              <a:rPr lang="et-EE" sz="12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Arvelduskontod </a:t>
            </a:r>
            <a:r>
              <a:rPr lang="et-EE" sz="10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 intress 2%</a:t>
            </a:r>
            <a:endParaRPr kumimoji="0" lang="et-EE" sz="1400" b="1" u="none" strike="noStrike" cap="none" normalizeH="0" baseline="0" dirty="0">
              <a:ln>
                <a:noFill/>
              </a:ln>
              <a:solidFill>
                <a:srgbClr val="0AA482"/>
              </a:solidFill>
              <a:effectLst/>
              <a:uFillTx/>
              <a:latin typeface="Segoe UI Semibold" panose="020B0502040204020203" pitchFamily="34" charset="0"/>
              <a:ea typeface="Gotham Pro Bold"/>
              <a:cs typeface="Segoe UI Semibold" panose="020B0502040204020203" pitchFamily="34" charset="0"/>
              <a:sym typeface="Gotham Pro Bold"/>
            </a:endParaRPr>
          </a:p>
        </p:txBody>
      </p:sp>
      <p:sp>
        <p:nvSpPr>
          <p:cNvPr id="20" name="TextBox 19">
            <a:extLst>
              <a:ext uri="{FF2B5EF4-FFF2-40B4-BE49-F238E27FC236}">
                <a16:creationId xmlns:a16="http://schemas.microsoft.com/office/drawing/2014/main" id="{8B73FB48-F1B4-FFFE-EB88-5D6972CEA96B}"/>
              </a:ext>
            </a:extLst>
          </p:cNvPr>
          <p:cNvSpPr txBox="1"/>
          <p:nvPr/>
        </p:nvSpPr>
        <p:spPr>
          <a:xfrm>
            <a:off x="2174974" y="5149988"/>
            <a:ext cx="2052339" cy="364173"/>
          </a:xfrm>
          <a:prstGeom prst="roundRect">
            <a:avLst>
              <a:gd name="adj" fmla="val 21916"/>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t-EE" sz="1400" b="1" u="none" strike="noStrike" cap="none" normalizeH="0" baseline="0">
                <a:ln>
                  <a:noFill/>
                </a:ln>
                <a:solidFill>
                  <a:srgbClr val="0AA482"/>
                </a:solidFill>
                <a:effectLst/>
                <a:uFillTx/>
                <a:latin typeface="Segoe UI Semibold" panose="020B0502040204020203" pitchFamily="34" charset="0"/>
                <a:ea typeface="Gotham Pro Bold"/>
                <a:cs typeface="Segoe UI Semibold" panose="020B0502040204020203" pitchFamily="34" charset="0"/>
                <a:sym typeface="Gotham Pro Bold"/>
              </a:rPr>
              <a:t>HOIUSED</a:t>
            </a:r>
          </a:p>
        </p:txBody>
      </p:sp>
      <p:sp>
        <p:nvSpPr>
          <p:cNvPr id="22" name="TextBox 21">
            <a:extLst>
              <a:ext uri="{FF2B5EF4-FFF2-40B4-BE49-F238E27FC236}">
                <a16:creationId xmlns:a16="http://schemas.microsoft.com/office/drawing/2014/main" id="{A79F6348-252C-1485-3598-C06BD31CC4E2}"/>
              </a:ext>
            </a:extLst>
          </p:cNvPr>
          <p:cNvSpPr txBox="1"/>
          <p:nvPr/>
        </p:nvSpPr>
        <p:spPr>
          <a:xfrm>
            <a:off x="8018473" y="5436911"/>
            <a:ext cx="2052339" cy="364173"/>
          </a:xfrm>
          <a:prstGeom prst="roundRect">
            <a:avLst>
              <a:gd name="adj" fmla="val 21916"/>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t-EE" sz="1400" b="1" u="none" strike="noStrike" cap="none" normalizeH="0" baseline="0">
                <a:ln>
                  <a:noFill/>
                </a:ln>
                <a:solidFill>
                  <a:srgbClr val="00285A"/>
                </a:solidFill>
                <a:effectLst/>
                <a:uFillTx/>
                <a:latin typeface="Segoe UI Semibold" panose="020B0502040204020203" pitchFamily="34" charset="0"/>
                <a:ea typeface="Gotham Pro Bold"/>
                <a:cs typeface="Segoe UI Semibold" panose="020B0502040204020203" pitchFamily="34" charset="0"/>
                <a:sym typeface="Gotham Pro Bold"/>
              </a:rPr>
              <a:t>HOIUSED</a:t>
            </a:r>
          </a:p>
        </p:txBody>
      </p:sp>
      <p:sp>
        <p:nvSpPr>
          <p:cNvPr id="23" name="TextBox 22">
            <a:extLst>
              <a:ext uri="{FF2B5EF4-FFF2-40B4-BE49-F238E27FC236}">
                <a16:creationId xmlns:a16="http://schemas.microsoft.com/office/drawing/2014/main" id="{E35E6DB5-221E-D8D2-0CF5-975D47F8ED5C}"/>
              </a:ext>
            </a:extLst>
          </p:cNvPr>
          <p:cNvSpPr txBox="1"/>
          <p:nvPr/>
        </p:nvSpPr>
        <p:spPr>
          <a:xfrm>
            <a:off x="8018469" y="4038600"/>
            <a:ext cx="2052339" cy="364173"/>
          </a:xfrm>
          <a:prstGeom prst="roundRect">
            <a:avLst>
              <a:gd name="adj" fmla="val 21916"/>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t-EE" sz="1400" b="1" u="none" strike="noStrike" cap="none" normalizeH="0" baseline="0">
                <a:ln>
                  <a:noFill/>
                </a:ln>
                <a:solidFill>
                  <a:srgbClr val="00285A"/>
                </a:solidFill>
                <a:effectLst/>
                <a:uFillTx/>
                <a:latin typeface="Segoe UI Semibold" panose="020B0502040204020203" pitchFamily="34" charset="0"/>
                <a:ea typeface="Gotham Pro Bold"/>
                <a:cs typeface="Segoe UI Semibold" panose="020B0502040204020203" pitchFamily="34" charset="0"/>
                <a:sym typeface="Gotham Pro Bold"/>
              </a:rPr>
              <a:t>LIISING</a:t>
            </a:r>
          </a:p>
        </p:txBody>
      </p:sp>
      <p:sp>
        <p:nvSpPr>
          <p:cNvPr id="24" name="TextBox 23">
            <a:extLst>
              <a:ext uri="{FF2B5EF4-FFF2-40B4-BE49-F238E27FC236}">
                <a16:creationId xmlns:a16="http://schemas.microsoft.com/office/drawing/2014/main" id="{C037072F-19B7-7258-6A3F-1BA0425653F1}"/>
              </a:ext>
            </a:extLst>
          </p:cNvPr>
          <p:cNvSpPr txBox="1"/>
          <p:nvPr/>
        </p:nvSpPr>
        <p:spPr>
          <a:xfrm>
            <a:off x="8003170" y="2133600"/>
            <a:ext cx="2052339" cy="364173"/>
          </a:xfrm>
          <a:prstGeom prst="roundRect">
            <a:avLst>
              <a:gd name="adj" fmla="val 21916"/>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t-EE" sz="1400" b="1" u="none" strike="noStrike" cap="none" normalizeH="0" baseline="0">
                <a:ln>
                  <a:noFill/>
                </a:ln>
                <a:solidFill>
                  <a:srgbClr val="00285A"/>
                </a:solidFill>
                <a:effectLst/>
                <a:uFillTx/>
                <a:latin typeface="Segoe UI Semibold" panose="020B0502040204020203" pitchFamily="34" charset="0"/>
                <a:ea typeface="Gotham Pro Bold"/>
                <a:cs typeface="Segoe UI Semibold" panose="020B0502040204020203" pitchFamily="34" charset="0"/>
                <a:sym typeface="Gotham Pro Bold"/>
              </a:rPr>
              <a:t>LAENUD</a:t>
            </a:r>
          </a:p>
        </p:txBody>
      </p:sp>
      <p:sp>
        <p:nvSpPr>
          <p:cNvPr id="9" name="TextBox 8">
            <a:extLst>
              <a:ext uri="{FF2B5EF4-FFF2-40B4-BE49-F238E27FC236}">
                <a16:creationId xmlns:a16="http://schemas.microsoft.com/office/drawing/2014/main" id="{4AE021BA-30CA-F42D-0113-C74419D8C3C3}"/>
              </a:ext>
            </a:extLst>
          </p:cNvPr>
          <p:cNvSpPr txBox="1"/>
          <p:nvPr/>
        </p:nvSpPr>
        <p:spPr>
          <a:xfrm>
            <a:off x="2262903" y="2244250"/>
            <a:ext cx="2052339" cy="328930"/>
          </a:xfrm>
          <a:prstGeom prst="roundRect">
            <a:avLst>
              <a:gd name="adj" fmla="val 21916"/>
            </a:avLst>
          </a:prstGeom>
          <a:solidFill>
            <a:schemeClr val="bg1"/>
          </a:solidFill>
          <a:ln w="6350" cap="flat">
            <a:solidFill>
              <a:srgbClr val="BDC7D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lang="et-EE" sz="1200" b="1" dirty="0">
                <a:solidFill>
                  <a:srgbClr val="0AA482"/>
                </a:solidFill>
                <a:latin typeface="Segoe UI Semibold" panose="020B0502040204020203" pitchFamily="34" charset="0"/>
                <a:ea typeface="Gotham Pro Bold"/>
                <a:cs typeface="Segoe UI Semibold" panose="020B0502040204020203" pitchFamily="34" charset="0"/>
                <a:sym typeface="Gotham Pro Bold"/>
              </a:rPr>
              <a:t>MAKSED JA ARVELDUSED</a:t>
            </a:r>
          </a:p>
        </p:txBody>
      </p:sp>
    </p:spTree>
    <p:extLst>
      <p:ext uri="{BB962C8B-B14F-4D97-AF65-F5344CB8AC3E}">
        <p14:creationId xmlns:p14="http://schemas.microsoft.com/office/powerpoint/2010/main" val="1834025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F53C-98FD-C51C-F97B-D98748CF978B}"/>
              </a:ext>
            </a:extLst>
          </p:cNvPr>
          <p:cNvSpPr>
            <a:spLocks noGrp="1"/>
          </p:cNvSpPr>
          <p:nvPr>
            <p:ph type="title"/>
          </p:nvPr>
        </p:nvSpPr>
        <p:spPr>
          <a:xfrm>
            <a:off x="2000250" y="180459"/>
            <a:ext cx="10515600" cy="1325563"/>
          </a:xfrm>
        </p:spPr>
        <p:txBody>
          <a:bodyPr/>
          <a:lstStyle/>
          <a:p>
            <a:r>
              <a:rPr lang="en-GB" dirty="0"/>
              <a:t>V</a:t>
            </a:r>
            <a:r>
              <a:rPr lang="en-EE" dirty="0"/>
              <a:t>eel näiteid mastaabiefektist ja tööstuspoliitikast</a:t>
            </a:r>
          </a:p>
        </p:txBody>
      </p:sp>
      <p:graphicFrame>
        <p:nvGraphicFramePr>
          <p:cNvPr id="4" name="Content Placeholder 3">
            <a:extLst>
              <a:ext uri="{FF2B5EF4-FFF2-40B4-BE49-F238E27FC236}">
                <a16:creationId xmlns:a16="http://schemas.microsoft.com/office/drawing/2014/main" id="{64D6F92D-8310-F1D4-7C41-78E5D4E35CFA}"/>
              </a:ext>
            </a:extLst>
          </p:cNvPr>
          <p:cNvGraphicFramePr>
            <a:graphicFrameLocks noGrp="1"/>
          </p:cNvGraphicFramePr>
          <p:nvPr>
            <p:ph idx="1"/>
            <p:extLst>
              <p:ext uri="{D42A27DB-BD31-4B8C-83A1-F6EECF244321}">
                <p14:modId xmlns:p14="http://schemas.microsoft.com/office/powerpoint/2010/main" val="259041584"/>
              </p:ext>
            </p:extLst>
          </p:nvPr>
        </p:nvGraphicFramePr>
        <p:xfrm>
          <a:off x="1383957" y="2130975"/>
          <a:ext cx="9168712" cy="4259984"/>
        </p:xfrm>
        <a:graphic>
          <a:graphicData uri="http://schemas.openxmlformats.org/drawingml/2006/table">
            <a:tbl>
              <a:tblPr>
                <a:tableStyleId>{5C22544A-7EE6-4342-B048-85BDC9FD1C3A}</a:tableStyleId>
              </a:tblPr>
              <a:tblGrid>
                <a:gridCol w="1466320">
                  <a:extLst>
                    <a:ext uri="{9D8B030D-6E8A-4147-A177-3AD203B41FA5}">
                      <a16:colId xmlns:a16="http://schemas.microsoft.com/office/drawing/2014/main" val="3924633087"/>
                    </a:ext>
                  </a:extLst>
                </a:gridCol>
                <a:gridCol w="1466320">
                  <a:extLst>
                    <a:ext uri="{9D8B030D-6E8A-4147-A177-3AD203B41FA5}">
                      <a16:colId xmlns:a16="http://schemas.microsoft.com/office/drawing/2014/main" val="1597487459"/>
                    </a:ext>
                  </a:extLst>
                </a:gridCol>
                <a:gridCol w="1466320">
                  <a:extLst>
                    <a:ext uri="{9D8B030D-6E8A-4147-A177-3AD203B41FA5}">
                      <a16:colId xmlns:a16="http://schemas.microsoft.com/office/drawing/2014/main" val="1890177600"/>
                    </a:ext>
                  </a:extLst>
                </a:gridCol>
                <a:gridCol w="2696680">
                  <a:extLst>
                    <a:ext uri="{9D8B030D-6E8A-4147-A177-3AD203B41FA5}">
                      <a16:colId xmlns:a16="http://schemas.microsoft.com/office/drawing/2014/main" val="2886920700"/>
                    </a:ext>
                  </a:extLst>
                </a:gridCol>
                <a:gridCol w="2073072">
                  <a:extLst>
                    <a:ext uri="{9D8B030D-6E8A-4147-A177-3AD203B41FA5}">
                      <a16:colId xmlns:a16="http://schemas.microsoft.com/office/drawing/2014/main" val="1450193133"/>
                    </a:ext>
                  </a:extLst>
                </a:gridCol>
              </a:tblGrid>
              <a:tr h="378734">
                <a:tc>
                  <a:txBody>
                    <a:bodyPr/>
                    <a:lstStyle/>
                    <a:p>
                      <a:pPr algn="l" fontAlgn="b">
                        <a:buNone/>
                      </a:pPr>
                      <a:r>
                        <a:rPr lang="en-GB" sz="2000" b="0" i="0" u="none" strike="noStrike" dirty="0" err="1">
                          <a:solidFill>
                            <a:srgbClr val="FF0000"/>
                          </a:solidFill>
                          <a:effectLst/>
                          <a:latin typeface="Aptos Narrow" panose="020B0004020202020204" pitchFamily="34" charset="0"/>
                        </a:rPr>
                        <a:t>Piimatööstus</a:t>
                      </a:r>
                      <a:endParaRPr lang="en-GB" sz="20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l" fontAlgn="b">
                        <a:buNone/>
                      </a:pPr>
                      <a:r>
                        <a:rPr lang="en-GB" sz="2000" u="none" strike="noStrike" dirty="0" err="1">
                          <a:effectLst/>
                        </a:rPr>
                        <a:t>töötajaid</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GB" sz="2000" u="none" strike="noStrike" dirty="0" err="1">
                          <a:effectLst/>
                        </a:rPr>
                        <a:t>käive</a:t>
                      </a:r>
                      <a:r>
                        <a:rPr lang="en-GB" sz="2000" u="none" strike="noStrike" dirty="0">
                          <a:effectLst/>
                        </a:rPr>
                        <a:t> (</a:t>
                      </a:r>
                      <a:r>
                        <a:rPr lang="en-GB" sz="2000" u="none" strike="noStrike" dirty="0" err="1">
                          <a:effectLst/>
                        </a:rPr>
                        <a:t>mlrd</a:t>
                      </a:r>
                      <a:r>
                        <a:rPr lang="en-GB" sz="2000" u="none" strike="noStrike" dirty="0">
                          <a:effectLst/>
                        </a:rPr>
                        <a:t> €)</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GB" sz="2000" u="none" strike="noStrike" dirty="0" err="1">
                          <a:effectLst/>
                        </a:rPr>
                        <a:t>lisandväärtus</a:t>
                      </a:r>
                      <a:r>
                        <a:rPr lang="en-GB" sz="2000" u="none" strike="noStrike" dirty="0">
                          <a:effectLst/>
                        </a:rPr>
                        <a:t> (</a:t>
                      </a:r>
                      <a:r>
                        <a:rPr lang="en-GB" sz="2000" u="none" strike="noStrike" dirty="0" err="1">
                          <a:effectLst/>
                        </a:rPr>
                        <a:t>mlrd</a:t>
                      </a:r>
                      <a:r>
                        <a:rPr lang="en-GB" sz="2000" u="none" strike="noStrike" dirty="0">
                          <a:effectLst/>
                        </a:rPr>
                        <a:t> €)</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GB" sz="2000" u="none" strike="noStrike" dirty="0" err="1">
                          <a:effectLst/>
                        </a:rPr>
                        <a:t>tööjõu</a:t>
                      </a:r>
                      <a:r>
                        <a:rPr lang="en-GB" sz="2000" u="none" strike="noStrike" dirty="0">
                          <a:effectLst/>
                        </a:rPr>
                        <a:t> </a:t>
                      </a:r>
                      <a:r>
                        <a:rPr lang="en-GB" sz="2000" u="none" strike="noStrike" dirty="0" err="1">
                          <a:effectLst/>
                        </a:rPr>
                        <a:t>tootlikkus</a:t>
                      </a:r>
                      <a:endParaRPr lang="en-GB"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61913430"/>
                  </a:ext>
                </a:extLst>
              </a:tr>
              <a:tr h="431250">
                <a:tc>
                  <a:txBody>
                    <a:bodyPr/>
                    <a:lstStyle/>
                    <a:p>
                      <a:pPr algn="l" fontAlgn="b">
                        <a:buNone/>
                      </a:pPr>
                      <a:r>
                        <a:rPr lang="en-GB" sz="2000" u="none" strike="noStrike">
                          <a:effectLst/>
                        </a:rPr>
                        <a:t>Eesti</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1964</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611,6</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74,9</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38,1</a:t>
                      </a:r>
                      <a:endParaRPr lang="en-EE"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81058904"/>
                  </a:ext>
                </a:extLst>
              </a:tr>
              <a:tr h="431250">
                <a:tc>
                  <a:txBody>
                    <a:bodyPr/>
                    <a:lstStyle/>
                    <a:p>
                      <a:pPr algn="l" fontAlgn="b">
                        <a:buNone/>
                      </a:pPr>
                      <a:r>
                        <a:rPr lang="en-GB" sz="2000" u="none" strike="noStrike">
                          <a:effectLst/>
                        </a:rPr>
                        <a:t>Läti</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3047</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537,4</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90,9</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29,8</a:t>
                      </a:r>
                      <a:endParaRPr lang="en-EE"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14445670"/>
                  </a:ext>
                </a:extLst>
              </a:tr>
              <a:tr h="431250">
                <a:tc>
                  <a:txBody>
                    <a:bodyPr/>
                    <a:lstStyle/>
                    <a:p>
                      <a:pPr algn="l" fontAlgn="b">
                        <a:buNone/>
                      </a:pPr>
                      <a:r>
                        <a:rPr lang="en-GB" sz="2000" u="none" strike="noStrike" dirty="0" err="1">
                          <a:effectLst/>
                        </a:rPr>
                        <a:t>Leedu</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6971</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1366,7</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317,2</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45,5</a:t>
                      </a:r>
                      <a:endParaRPr lang="en-EE"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60722796"/>
                  </a:ext>
                </a:extLst>
              </a:tr>
              <a:tr h="431250">
                <a:tc>
                  <a:txBody>
                    <a:bodyPr/>
                    <a:lstStyle/>
                    <a:p>
                      <a:pPr algn="l" fontAlgn="b">
                        <a:buNone/>
                      </a:pPr>
                      <a:r>
                        <a:rPr lang="en-GB" sz="2000" u="none" strike="noStrike">
                          <a:effectLst/>
                        </a:rPr>
                        <a:t>Soome</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5450</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3016,1</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391,9</a:t>
                      </a: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71,9</a:t>
                      </a:r>
                      <a:endParaRPr lang="en-EE"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72389367"/>
                  </a:ext>
                </a:extLst>
              </a:tr>
              <a:tr h="431250">
                <a:tc>
                  <a:txBody>
                    <a:bodyPr/>
                    <a:lstStyle/>
                    <a:p>
                      <a:pPr algn="l" fontAlgn="b">
                        <a:buNone/>
                      </a:pPr>
                      <a:r>
                        <a:rPr lang="en-GB" sz="2000" u="none" strike="noStrike" dirty="0" err="1">
                          <a:solidFill>
                            <a:srgbClr val="FF0000"/>
                          </a:solidFill>
                          <a:effectLst/>
                        </a:rPr>
                        <a:t>Mööbel</a:t>
                      </a:r>
                      <a:endParaRPr lang="en-GB" sz="20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l" fontAlgn="b">
                        <a:buNone/>
                      </a:pP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EE"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buNone/>
                      </a:pP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96139670"/>
                  </a:ext>
                </a:extLst>
              </a:tr>
              <a:tr h="431250">
                <a:tc>
                  <a:txBody>
                    <a:bodyPr/>
                    <a:lstStyle/>
                    <a:p>
                      <a:pPr algn="l" fontAlgn="b">
                        <a:buNone/>
                      </a:pPr>
                      <a:r>
                        <a:rPr lang="en-GB" sz="2000" u="none" strike="noStrike">
                          <a:effectLst/>
                        </a:rPr>
                        <a:t>Eesti</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6851</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640,41</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192,5</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28,1</a:t>
                      </a: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37683627"/>
                  </a:ext>
                </a:extLst>
              </a:tr>
              <a:tr h="431250">
                <a:tc>
                  <a:txBody>
                    <a:bodyPr/>
                    <a:lstStyle/>
                    <a:p>
                      <a:pPr algn="l" fontAlgn="b">
                        <a:buNone/>
                      </a:pPr>
                      <a:r>
                        <a:rPr lang="en-GB" sz="2000" u="none" strike="noStrike">
                          <a:effectLst/>
                        </a:rPr>
                        <a:t>Läti</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6306</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413,63</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137,2</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21,8</a:t>
                      </a: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18467235"/>
                  </a:ext>
                </a:extLst>
              </a:tr>
              <a:tr h="431250">
                <a:tc>
                  <a:txBody>
                    <a:bodyPr/>
                    <a:lstStyle/>
                    <a:p>
                      <a:pPr algn="l" fontAlgn="b">
                        <a:buNone/>
                      </a:pPr>
                      <a:r>
                        <a:rPr lang="en-GB" sz="2000" u="none" strike="noStrike">
                          <a:effectLst/>
                        </a:rPr>
                        <a:t>Leedu</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30642</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2828,41</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956,5</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31,2</a:t>
                      </a: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41430161"/>
                  </a:ext>
                </a:extLst>
              </a:tr>
              <a:tr h="431250">
                <a:tc>
                  <a:txBody>
                    <a:bodyPr/>
                    <a:lstStyle/>
                    <a:p>
                      <a:pPr algn="l" fontAlgn="b">
                        <a:buNone/>
                      </a:pPr>
                      <a:r>
                        <a:rPr lang="en-GB" sz="2000" u="none" strike="noStrike">
                          <a:effectLst/>
                        </a:rPr>
                        <a:t>Soome</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6277</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1411,49</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a:effectLst/>
                        </a:rPr>
                        <a:t>385,7</a:t>
                      </a:r>
                      <a:endParaRPr lang="en-EE"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EE" sz="2400" u="none" strike="noStrike" dirty="0">
                          <a:effectLst/>
                        </a:rPr>
                        <a:t>61,4</a:t>
                      </a:r>
                      <a:endParaRPr lang="en-EE"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85588480"/>
                  </a:ext>
                </a:extLst>
              </a:tr>
            </a:tbl>
          </a:graphicData>
        </a:graphic>
      </p:graphicFrame>
      <p:sp>
        <p:nvSpPr>
          <p:cNvPr id="5" name="TextBox 4">
            <a:extLst>
              <a:ext uri="{FF2B5EF4-FFF2-40B4-BE49-F238E27FC236}">
                <a16:creationId xmlns:a16="http://schemas.microsoft.com/office/drawing/2014/main" id="{C3406A96-580F-90F6-EE84-81A7367B9B3C}"/>
              </a:ext>
            </a:extLst>
          </p:cNvPr>
          <p:cNvSpPr txBox="1"/>
          <p:nvPr/>
        </p:nvSpPr>
        <p:spPr>
          <a:xfrm>
            <a:off x="2000250" y="6308209"/>
            <a:ext cx="4690387" cy="369332"/>
          </a:xfrm>
          <a:prstGeom prst="rect">
            <a:avLst/>
          </a:prstGeom>
          <a:noFill/>
        </p:spPr>
        <p:txBody>
          <a:bodyPr wrap="none" rtlCol="0">
            <a:spAutoFit/>
          </a:bodyPr>
          <a:lstStyle/>
          <a:p>
            <a:r>
              <a:rPr lang="en-EE" dirty="0"/>
              <a:t>Allikas: Eurostat, 2023, U. Varblase ettekanne</a:t>
            </a:r>
          </a:p>
        </p:txBody>
      </p:sp>
      <p:pic>
        <p:nvPicPr>
          <p:cNvPr id="3" name="logo up" descr="Image">
            <a:extLst>
              <a:ext uri="{FF2B5EF4-FFF2-40B4-BE49-F238E27FC236}">
                <a16:creationId xmlns:a16="http://schemas.microsoft.com/office/drawing/2014/main" id="{71EA5167-E145-FA37-69E4-793379FD5D5E}"/>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704452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6E48-D95B-A218-B583-C2DFB9FFD4F8}"/>
              </a:ext>
            </a:extLst>
          </p:cNvPr>
          <p:cNvSpPr>
            <a:spLocks noGrp="1"/>
          </p:cNvSpPr>
          <p:nvPr>
            <p:ph type="title"/>
          </p:nvPr>
        </p:nvSpPr>
        <p:spPr>
          <a:xfrm>
            <a:off x="838200" y="643731"/>
            <a:ext cx="10515600" cy="1325563"/>
          </a:xfrm>
        </p:spPr>
        <p:txBody>
          <a:bodyPr/>
          <a:lstStyle/>
          <a:p>
            <a:r>
              <a:rPr lang="en-EE" dirty="0"/>
              <a:t>Leedu versus Eesti</a:t>
            </a:r>
          </a:p>
        </p:txBody>
      </p:sp>
      <p:sp>
        <p:nvSpPr>
          <p:cNvPr id="3" name="Content Placeholder 2">
            <a:extLst>
              <a:ext uri="{FF2B5EF4-FFF2-40B4-BE49-F238E27FC236}">
                <a16:creationId xmlns:a16="http://schemas.microsoft.com/office/drawing/2014/main" id="{3E094026-D305-B084-4F41-1F2CF0C6CE77}"/>
              </a:ext>
            </a:extLst>
          </p:cNvPr>
          <p:cNvSpPr>
            <a:spLocks noGrp="1"/>
          </p:cNvSpPr>
          <p:nvPr>
            <p:ph idx="1"/>
          </p:nvPr>
        </p:nvSpPr>
        <p:spPr>
          <a:xfrm>
            <a:off x="1225097" y="1862931"/>
            <a:ext cx="10515600" cy="4351338"/>
          </a:xfrm>
        </p:spPr>
        <p:txBody>
          <a:bodyPr/>
          <a:lstStyle/>
          <a:p>
            <a:pPr marL="0" indent="0">
              <a:buNone/>
            </a:pPr>
            <a:r>
              <a:rPr lang="en-EE" dirty="0"/>
              <a:t>Leedu eripärad</a:t>
            </a:r>
          </a:p>
          <a:p>
            <a:r>
              <a:rPr lang="en-EE" dirty="0"/>
              <a:t>Tehnilised probleemid - meie reaalkasvud allhinnatud</a:t>
            </a:r>
          </a:p>
          <a:p>
            <a:r>
              <a:rPr lang="en-EE" dirty="0"/>
              <a:t>Nõudluse põhised , erinevad eksporditurud EE Põhjamaad, LT Kesk-Euroopa, eksport rohkem hajutatud</a:t>
            </a:r>
          </a:p>
          <a:p>
            <a:r>
              <a:rPr lang="en-EE" dirty="0"/>
              <a:t>Struktuursed, majanduse struktuur mitmekesisem.</a:t>
            </a:r>
          </a:p>
          <a:p>
            <a:r>
              <a:rPr lang="en-EE" dirty="0"/>
              <a:t>Mastaabiefekt, geograafiline positsioon</a:t>
            </a:r>
          </a:p>
          <a:p>
            <a:r>
              <a:rPr lang="en-EE" dirty="0"/>
              <a:t>Majanduspoliitilised, selgem tööstuspoliitika, riigi tugi kriisi ajal (energiakriis)</a:t>
            </a:r>
          </a:p>
          <a:p>
            <a:r>
              <a:rPr lang="en-EE" dirty="0"/>
              <a:t>NUTS 2 regioonideks jagunemine</a:t>
            </a:r>
          </a:p>
          <a:p>
            <a:endParaRPr lang="en-EE" dirty="0"/>
          </a:p>
        </p:txBody>
      </p:sp>
      <p:pic>
        <p:nvPicPr>
          <p:cNvPr id="4" name="logo up" descr="Image">
            <a:extLst>
              <a:ext uri="{FF2B5EF4-FFF2-40B4-BE49-F238E27FC236}">
                <a16:creationId xmlns:a16="http://schemas.microsoft.com/office/drawing/2014/main" id="{908CAE8A-90FC-AF16-8243-C5AECFB68544}"/>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473828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0EE8D74-24AD-D89C-645F-8B8072DD5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8575"/>
            <a:ext cx="96964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logo up" descr="Image">
            <a:extLst>
              <a:ext uri="{FF2B5EF4-FFF2-40B4-BE49-F238E27FC236}">
                <a16:creationId xmlns:a16="http://schemas.microsoft.com/office/drawing/2014/main" id="{6889D37B-A3D6-F3CB-6C55-A34962563CF8}"/>
              </a:ext>
            </a:extLst>
          </p:cNvPr>
          <p:cNvPicPr>
            <a:picLocks noChangeAspect="1"/>
          </p:cNvPicPr>
          <p:nvPr/>
        </p:nvPicPr>
        <p:blipFill>
          <a:blip r:embed="rId3"/>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599845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9431-8873-9C44-74B7-DA79410C61B2}"/>
              </a:ext>
            </a:extLst>
          </p:cNvPr>
          <p:cNvSpPr>
            <a:spLocks noGrp="1"/>
          </p:cNvSpPr>
          <p:nvPr>
            <p:ph type="title"/>
          </p:nvPr>
        </p:nvSpPr>
        <p:spPr>
          <a:xfrm>
            <a:off x="2550318" y="-244699"/>
            <a:ext cx="10515600" cy="1325563"/>
          </a:xfrm>
        </p:spPr>
        <p:txBody>
          <a:bodyPr/>
          <a:lstStyle/>
          <a:p>
            <a:r>
              <a:rPr lang="en-EE" dirty="0"/>
              <a:t>Majutuskohas peatunute arv</a:t>
            </a:r>
          </a:p>
        </p:txBody>
      </p:sp>
      <p:graphicFrame>
        <p:nvGraphicFramePr>
          <p:cNvPr id="4" name="Content Placeholder 3">
            <a:extLst>
              <a:ext uri="{FF2B5EF4-FFF2-40B4-BE49-F238E27FC236}">
                <a16:creationId xmlns:a16="http://schemas.microsoft.com/office/drawing/2014/main" id="{749E4121-E00A-B17E-4139-47EE2113FFD6}"/>
              </a:ext>
            </a:extLst>
          </p:cNvPr>
          <p:cNvGraphicFramePr>
            <a:graphicFrameLocks noGrp="1"/>
          </p:cNvGraphicFramePr>
          <p:nvPr>
            <p:ph idx="1"/>
            <p:extLst>
              <p:ext uri="{D42A27DB-BD31-4B8C-83A1-F6EECF244321}">
                <p14:modId xmlns:p14="http://schemas.microsoft.com/office/powerpoint/2010/main" val="3375530492"/>
              </p:ext>
            </p:extLst>
          </p:nvPr>
        </p:nvGraphicFramePr>
        <p:xfrm>
          <a:off x="2975212" y="848852"/>
          <a:ext cx="7083187" cy="5606415"/>
        </p:xfrm>
        <a:graphic>
          <a:graphicData uri="http://schemas.openxmlformats.org/drawingml/2006/table">
            <a:tbl>
              <a:tblPr>
                <a:tableStyleId>{5C22544A-7EE6-4342-B048-85BDC9FD1C3A}</a:tableStyleId>
              </a:tblPr>
              <a:tblGrid>
                <a:gridCol w="2254908">
                  <a:extLst>
                    <a:ext uri="{9D8B030D-6E8A-4147-A177-3AD203B41FA5}">
                      <a16:colId xmlns:a16="http://schemas.microsoft.com/office/drawing/2014/main" val="1106791055"/>
                    </a:ext>
                  </a:extLst>
                </a:gridCol>
                <a:gridCol w="952780">
                  <a:extLst>
                    <a:ext uri="{9D8B030D-6E8A-4147-A177-3AD203B41FA5}">
                      <a16:colId xmlns:a16="http://schemas.microsoft.com/office/drawing/2014/main" val="206064823"/>
                    </a:ext>
                  </a:extLst>
                </a:gridCol>
                <a:gridCol w="1004282">
                  <a:extLst>
                    <a:ext uri="{9D8B030D-6E8A-4147-A177-3AD203B41FA5}">
                      <a16:colId xmlns:a16="http://schemas.microsoft.com/office/drawing/2014/main" val="993440165"/>
                    </a:ext>
                  </a:extLst>
                </a:gridCol>
                <a:gridCol w="1442047">
                  <a:extLst>
                    <a:ext uri="{9D8B030D-6E8A-4147-A177-3AD203B41FA5}">
                      <a16:colId xmlns:a16="http://schemas.microsoft.com/office/drawing/2014/main" val="314901777"/>
                    </a:ext>
                  </a:extLst>
                </a:gridCol>
                <a:gridCol w="1429170">
                  <a:extLst>
                    <a:ext uri="{9D8B030D-6E8A-4147-A177-3AD203B41FA5}">
                      <a16:colId xmlns:a16="http://schemas.microsoft.com/office/drawing/2014/main" val="3729829038"/>
                    </a:ext>
                  </a:extLst>
                </a:gridCol>
              </a:tblGrid>
              <a:tr h="190500">
                <a:tc>
                  <a:txBody>
                    <a:bodyPr/>
                    <a:lstStyle/>
                    <a:p>
                      <a:pPr algn="l" fontAlgn="b">
                        <a:buNone/>
                      </a:pP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GB" sz="1600" b="0" i="0" u="none" strike="noStrike" dirty="0">
                          <a:solidFill>
                            <a:srgbClr val="000000"/>
                          </a:solidFill>
                          <a:effectLst/>
                          <a:latin typeface="Calibri" panose="020F0502020204030204" pitchFamily="34" charset="0"/>
                        </a:rPr>
                        <a:t>A</a:t>
                      </a:r>
                      <a:r>
                        <a:rPr lang="en-EE" sz="1600" b="0" i="0" u="none" strike="noStrike" dirty="0">
                          <a:solidFill>
                            <a:srgbClr val="000000"/>
                          </a:solidFill>
                          <a:effectLst/>
                          <a:latin typeface="Calibri" panose="020F0502020204030204" pitchFamily="34" charset="0"/>
                        </a:rPr>
                        <a:t>ug. 2025</a:t>
                      </a:r>
                    </a:p>
                  </a:txBody>
                  <a:tcPr marL="9525" marR="9525" marT="9525" marB="0" anchor="b"/>
                </a:tc>
                <a:tc>
                  <a:txBody>
                    <a:bodyPr/>
                    <a:lstStyle/>
                    <a:p>
                      <a:pPr algn="r" fontAlgn="b">
                        <a:buNone/>
                      </a:pPr>
                      <a:r>
                        <a:rPr lang="en-EE" sz="1600" b="0" i="0" u="none" strike="noStrike" dirty="0">
                          <a:solidFill>
                            <a:srgbClr val="000000"/>
                          </a:solidFill>
                          <a:effectLst/>
                          <a:latin typeface="Calibri" panose="020F0502020204030204" pitchFamily="34" charset="0"/>
                        </a:rPr>
                        <a:t>Sept. 2025</a:t>
                      </a:r>
                    </a:p>
                  </a:txBody>
                  <a:tcPr marL="9525" marR="9525" marT="9525" marB="0" anchor="b"/>
                </a:tc>
                <a:tc>
                  <a:txBody>
                    <a:bodyPr/>
                    <a:lstStyle/>
                    <a:p>
                      <a:pPr algn="ctr" fontAlgn="b">
                        <a:buNone/>
                      </a:pPr>
                      <a:r>
                        <a:rPr lang="en-GB" sz="1600" b="0" i="0" u="none" strike="noStrike" dirty="0">
                          <a:solidFill>
                            <a:srgbClr val="000000"/>
                          </a:solidFill>
                          <a:effectLst/>
                          <a:latin typeface="Calibri" panose="020F0502020204030204" pitchFamily="34" charset="0"/>
                        </a:rPr>
                        <a:t>A</a:t>
                      </a:r>
                      <a:r>
                        <a:rPr lang="en-EE" sz="1600" b="0" i="0" u="none" strike="noStrike" dirty="0">
                          <a:solidFill>
                            <a:srgbClr val="000000"/>
                          </a:solidFill>
                          <a:effectLst/>
                          <a:latin typeface="Calibri" panose="020F0502020204030204" pitchFamily="34" charset="0"/>
                        </a:rPr>
                        <a:t>astane muutus </a:t>
                      </a:r>
                    </a:p>
                    <a:p>
                      <a:pPr algn="ctr" fontAlgn="b">
                        <a:buNone/>
                      </a:pPr>
                      <a:r>
                        <a:rPr lang="en-EE" sz="1600" b="0" i="0" u="none" strike="noStrike" dirty="0">
                          <a:solidFill>
                            <a:srgbClr val="000000"/>
                          </a:solidFill>
                          <a:effectLst/>
                          <a:latin typeface="Calibri" panose="020F0502020204030204" pitchFamily="34" charset="0"/>
                        </a:rPr>
                        <a:t>09.24/09.25</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alibri" panose="020F0502020204030204" pitchFamily="34" charset="0"/>
                        </a:rPr>
                        <a:t>A</a:t>
                      </a:r>
                      <a:r>
                        <a:rPr lang="en-EE" sz="1600" b="0" i="0" u="none" strike="noStrike" dirty="0">
                          <a:solidFill>
                            <a:srgbClr val="000000"/>
                          </a:solidFill>
                          <a:effectLst/>
                          <a:latin typeface="Calibri" panose="020F0502020204030204" pitchFamily="34" charset="0"/>
                        </a:rPr>
                        <a:t>astane muutus </a:t>
                      </a:r>
                    </a:p>
                    <a:p>
                      <a:pPr marL="0" marR="0" lvl="0" indent="0" algn="ctr" defTabSz="914400" rtl="0" eaLnBrk="1" fontAlgn="b" latinLnBrk="0" hangingPunct="1">
                        <a:lnSpc>
                          <a:spcPct val="100000"/>
                        </a:lnSpc>
                        <a:spcBef>
                          <a:spcPts val="0"/>
                        </a:spcBef>
                        <a:spcAft>
                          <a:spcPts val="0"/>
                        </a:spcAft>
                        <a:buClrTx/>
                        <a:buSzTx/>
                        <a:buFontTx/>
                        <a:buNone/>
                        <a:tabLst/>
                        <a:defRPr/>
                      </a:pPr>
                      <a:r>
                        <a:rPr lang="en-EE" sz="1600" b="0" i="0" u="none" strike="noStrike" dirty="0">
                          <a:solidFill>
                            <a:srgbClr val="000000"/>
                          </a:solidFill>
                          <a:effectLst/>
                          <a:latin typeface="Calibri" panose="020F0502020204030204" pitchFamily="34" charset="0"/>
                        </a:rPr>
                        <a:t>09.23/09.25</a:t>
                      </a:r>
                    </a:p>
                  </a:txBody>
                  <a:tcPr marL="9525" marR="9525" marT="9525" marB="0" anchor="b"/>
                </a:tc>
                <a:extLst>
                  <a:ext uri="{0D108BD9-81ED-4DB2-BD59-A6C34878D82A}">
                    <a16:rowId xmlns:a16="http://schemas.microsoft.com/office/drawing/2014/main" val="412993874"/>
                  </a:ext>
                </a:extLst>
              </a:tr>
              <a:tr h="190500">
                <a:tc>
                  <a:txBody>
                    <a:bodyPr/>
                    <a:lstStyle/>
                    <a:p>
                      <a:pPr algn="l" fontAlgn="b">
                        <a:buNone/>
                      </a:pPr>
                      <a:r>
                        <a:rPr lang="en-GB" sz="1800" b="1" i="0" u="none" strike="noStrike" dirty="0">
                          <a:solidFill>
                            <a:srgbClr val="000000"/>
                          </a:solidFill>
                          <a:effectLst/>
                          <a:latin typeface="Calibri" panose="020F0502020204030204" pitchFamily="34" charset="0"/>
                        </a:rPr>
                        <a:t>Harju </a:t>
                      </a:r>
                      <a:r>
                        <a:rPr lang="en-GB" sz="1800" b="1" i="0" u="none" strike="noStrike" dirty="0" err="1">
                          <a:solidFill>
                            <a:srgbClr val="000000"/>
                          </a:solidFill>
                          <a:effectLst/>
                          <a:latin typeface="Calibri" panose="020F0502020204030204" pitchFamily="34" charset="0"/>
                        </a:rPr>
                        <a:t>maakond</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214606</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159959</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4,2%</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7,6%</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6395219"/>
                  </a:ext>
                </a:extLst>
              </a:tr>
              <a:tr h="190500">
                <a:tc>
                  <a:txBody>
                    <a:bodyPr/>
                    <a:lstStyle/>
                    <a:p>
                      <a:pPr algn="l" fontAlgn="b">
                        <a:buNone/>
                      </a:pPr>
                      <a:r>
                        <a:rPr lang="en-GB" sz="1800" b="1" i="0" u="none" strike="noStrike" dirty="0">
                          <a:solidFill>
                            <a:srgbClr val="000000"/>
                          </a:solidFill>
                          <a:effectLst/>
                          <a:latin typeface="Calibri" panose="020F0502020204030204" pitchFamily="34" charset="0"/>
                        </a:rPr>
                        <a:t>Tallinn</a:t>
                      </a:r>
                    </a:p>
                  </a:txBody>
                  <a:tcPr marL="9525" marR="9525" marT="9525" marB="0" anchor="b"/>
                </a:tc>
                <a:tc>
                  <a:txBody>
                    <a:bodyPr/>
                    <a:lstStyle/>
                    <a:p>
                      <a:pPr algn="r" fontAlgn="b">
                        <a:buNone/>
                      </a:pPr>
                      <a:r>
                        <a:rPr lang="en-EE" sz="1800" u="none" strike="noStrike" dirty="0">
                          <a:effectLst/>
                        </a:rPr>
                        <a:t>196041</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149802</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6,2%</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10,5%</a:t>
                      </a:r>
                      <a:endParaRPr lang="en-E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5651657"/>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Hiiu maakond</a:t>
                      </a:r>
                    </a:p>
                  </a:txBody>
                  <a:tcPr marL="9525" marR="9525" marT="9525" marB="0" anchor="b"/>
                </a:tc>
                <a:tc>
                  <a:txBody>
                    <a:bodyPr/>
                    <a:lstStyle/>
                    <a:p>
                      <a:pPr algn="r" fontAlgn="b">
                        <a:buNone/>
                      </a:pPr>
                      <a:r>
                        <a:rPr lang="en-EE" sz="1800" u="none" strike="noStrike" dirty="0">
                          <a:effectLst/>
                        </a:rPr>
                        <a:t>5558</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1868</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-16,0%</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-30,7%</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2140197"/>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Ida-Viru maakond</a:t>
                      </a:r>
                    </a:p>
                  </a:txBody>
                  <a:tcPr marL="9525" marR="9525" marT="9525" marB="0" anchor="b"/>
                </a:tc>
                <a:tc>
                  <a:txBody>
                    <a:bodyPr/>
                    <a:lstStyle/>
                    <a:p>
                      <a:pPr algn="r" fontAlgn="b">
                        <a:buNone/>
                      </a:pPr>
                      <a:r>
                        <a:rPr lang="en-EE" sz="1800" u="none" strike="noStrike">
                          <a:effectLst/>
                        </a:rPr>
                        <a:t>24747</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15952</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8,3%</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1,0%</a:t>
                      </a:r>
                      <a:endParaRPr lang="en-E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2493669"/>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Jõgeva maakond</a:t>
                      </a:r>
                    </a:p>
                  </a:txBody>
                  <a:tcPr marL="9525" marR="9525" marT="9525" marB="0" anchor="b"/>
                </a:tc>
                <a:tc>
                  <a:txBody>
                    <a:bodyPr/>
                    <a:lstStyle/>
                    <a:p>
                      <a:pPr algn="r" fontAlgn="b">
                        <a:buNone/>
                      </a:pPr>
                      <a:r>
                        <a:rPr lang="en-EE" sz="1800" u="none" strike="noStrike">
                          <a:effectLst/>
                        </a:rPr>
                        <a:t>4000</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1377</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2,4%</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-18,4%</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4356469"/>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Järva maakond</a:t>
                      </a:r>
                    </a:p>
                  </a:txBody>
                  <a:tcPr marL="9525" marR="9525" marT="9525" marB="0" anchor="b"/>
                </a:tc>
                <a:tc>
                  <a:txBody>
                    <a:bodyPr/>
                    <a:lstStyle/>
                    <a:p>
                      <a:pPr algn="r" fontAlgn="b">
                        <a:buNone/>
                      </a:pPr>
                      <a:r>
                        <a:rPr lang="en-EE" sz="1800" u="none" strike="noStrike">
                          <a:effectLst/>
                        </a:rPr>
                        <a:t>4279</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2028</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-10,1%</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-30,6%</a:t>
                      </a:r>
                      <a:endParaRPr lang="en-E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6633062"/>
                  </a:ext>
                </a:extLst>
              </a:tr>
              <a:tr h="190500">
                <a:tc>
                  <a:txBody>
                    <a:bodyPr/>
                    <a:lstStyle/>
                    <a:p>
                      <a:pPr algn="l" fontAlgn="b">
                        <a:buNone/>
                      </a:pPr>
                      <a:r>
                        <a:rPr lang="en-GB" sz="1800" b="1" i="0" u="none" strike="noStrike" dirty="0">
                          <a:solidFill>
                            <a:srgbClr val="FF0000"/>
                          </a:solidFill>
                          <a:effectLst/>
                          <a:latin typeface="Calibri" panose="020F0502020204030204" pitchFamily="34" charset="0"/>
                        </a:rPr>
                        <a:t>Lääne </a:t>
                      </a:r>
                      <a:r>
                        <a:rPr lang="en-GB" sz="1800" b="1" i="0" u="none" strike="noStrike" dirty="0" err="1">
                          <a:solidFill>
                            <a:srgbClr val="FF0000"/>
                          </a:solidFill>
                          <a:effectLst/>
                          <a:latin typeface="Calibri" panose="020F0502020204030204" pitchFamily="34" charset="0"/>
                        </a:rPr>
                        <a:t>maakond</a:t>
                      </a:r>
                      <a:endParaRPr lang="en-GB"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buNone/>
                      </a:pPr>
                      <a:r>
                        <a:rPr lang="en-EE" sz="1800" b="1" u="none" strike="noStrike" dirty="0">
                          <a:solidFill>
                            <a:srgbClr val="FF0000"/>
                          </a:solidFill>
                          <a:effectLst/>
                        </a:rPr>
                        <a:t>17033</a:t>
                      </a:r>
                      <a:endParaRPr lang="en-EE"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buNone/>
                      </a:pPr>
                      <a:r>
                        <a:rPr lang="en-EE" sz="1800" b="1" u="none" strike="noStrike" dirty="0">
                          <a:solidFill>
                            <a:srgbClr val="FF0000"/>
                          </a:solidFill>
                          <a:effectLst/>
                        </a:rPr>
                        <a:t>9029</a:t>
                      </a:r>
                      <a:endParaRPr lang="en-EE"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buNone/>
                      </a:pPr>
                      <a:r>
                        <a:rPr lang="en-EE" sz="1800" b="1" u="none" strike="noStrike" dirty="0">
                          <a:solidFill>
                            <a:srgbClr val="FF0000"/>
                          </a:solidFill>
                          <a:effectLst/>
                        </a:rPr>
                        <a:t>11,1%</a:t>
                      </a:r>
                      <a:endParaRPr lang="en-EE"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buNone/>
                      </a:pPr>
                      <a:r>
                        <a:rPr lang="en-EE" sz="1800" b="1" u="none" strike="noStrike" dirty="0">
                          <a:solidFill>
                            <a:srgbClr val="FF0000"/>
                          </a:solidFill>
                          <a:effectLst/>
                        </a:rPr>
                        <a:t>20,4%</a:t>
                      </a:r>
                      <a:endParaRPr lang="en-EE"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6996991"/>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Lääne-Viru maakond</a:t>
                      </a:r>
                    </a:p>
                  </a:txBody>
                  <a:tcPr marL="9525" marR="9525" marT="9525" marB="0" anchor="b"/>
                </a:tc>
                <a:tc>
                  <a:txBody>
                    <a:bodyPr/>
                    <a:lstStyle/>
                    <a:p>
                      <a:pPr algn="r" fontAlgn="b">
                        <a:buNone/>
                      </a:pPr>
                      <a:r>
                        <a:rPr lang="en-EE" sz="1800" u="none" strike="noStrike">
                          <a:effectLst/>
                        </a:rPr>
                        <a:t>17845</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8084</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-2,7%</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-10,7%</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0962216"/>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Põlva maakond</a:t>
                      </a:r>
                    </a:p>
                  </a:txBody>
                  <a:tcPr marL="9525" marR="9525" marT="9525" marB="0" anchor="b"/>
                </a:tc>
                <a:tc>
                  <a:txBody>
                    <a:bodyPr/>
                    <a:lstStyle/>
                    <a:p>
                      <a:pPr algn="r" fontAlgn="b">
                        <a:buNone/>
                      </a:pPr>
                      <a:r>
                        <a:rPr lang="en-EE" sz="1800" u="none" strike="noStrike">
                          <a:effectLst/>
                        </a:rPr>
                        <a:t>3265</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1229</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-18,3%</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-13,0%</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1655232"/>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Pärnu maakond</a:t>
                      </a:r>
                    </a:p>
                  </a:txBody>
                  <a:tcPr marL="9525" marR="9525" marT="9525" marB="0" anchor="b"/>
                </a:tc>
                <a:tc>
                  <a:txBody>
                    <a:bodyPr/>
                    <a:lstStyle/>
                    <a:p>
                      <a:pPr algn="r" fontAlgn="b">
                        <a:buNone/>
                      </a:pPr>
                      <a:r>
                        <a:rPr lang="en-EE" sz="1800" u="none" strike="noStrike">
                          <a:effectLst/>
                        </a:rPr>
                        <a:t>62660</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30477</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0,9%</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0,9%</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5543788"/>
                  </a:ext>
                </a:extLst>
              </a:tr>
              <a:tr h="190500">
                <a:tc>
                  <a:txBody>
                    <a:bodyPr/>
                    <a:lstStyle/>
                    <a:p>
                      <a:pPr algn="l" fontAlgn="b">
                        <a:buNone/>
                      </a:pPr>
                      <a:r>
                        <a:rPr lang="en-GB" sz="1800" b="1" i="0" u="none" strike="noStrike" dirty="0" err="1">
                          <a:solidFill>
                            <a:srgbClr val="000000"/>
                          </a:solidFill>
                          <a:effectLst/>
                          <a:latin typeface="Calibri" panose="020F0502020204030204" pitchFamily="34" charset="0"/>
                        </a:rPr>
                        <a:t>Pärnu</a:t>
                      </a:r>
                      <a:r>
                        <a:rPr lang="en-GB" sz="1800" b="1" i="0" u="none" strike="noStrike" dirty="0">
                          <a:solidFill>
                            <a:srgbClr val="000000"/>
                          </a:solidFill>
                          <a:effectLst/>
                          <a:latin typeface="Calibri" panose="020F0502020204030204" pitchFamily="34" charset="0"/>
                        </a:rPr>
                        <a:t> linn</a:t>
                      </a:r>
                    </a:p>
                  </a:txBody>
                  <a:tcPr marL="9525" marR="9525" marT="9525" marB="0" anchor="b"/>
                </a:tc>
                <a:tc>
                  <a:txBody>
                    <a:bodyPr/>
                    <a:lstStyle/>
                    <a:p>
                      <a:pPr algn="r" fontAlgn="b">
                        <a:buNone/>
                      </a:pPr>
                      <a:r>
                        <a:rPr lang="en-EE" sz="1800" u="none" strike="noStrike">
                          <a:effectLst/>
                        </a:rPr>
                        <a:t>47956</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27499</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0,7%</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3,3%</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3885857"/>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Rapla maakond</a:t>
                      </a:r>
                    </a:p>
                  </a:txBody>
                  <a:tcPr marL="9525" marR="9525" marT="9525" marB="0" anchor="b"/>
                </a:tc>
                <a:tc>
                  <a:txBody>
                    <a:bodyPr/>
                    <a:lstStyle/>
                    <a:p>
                      <a:pPr algn="r" fontAlgn="b">
                        <a:buNone/>
                      </a:pPr>
                      <a:r>
                        <a:rPr lang="en-EE" sz="1800" u="none" strike="noStrike">
                          <a:effectLst/>
                        </a:rPr>
                        <a:t>2732</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1371</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22,8%</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-15,7%</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692424"/>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Saare maakond</a:t>
                      </a:r>
                    </a:p>
                  </a:txBody>
                  <a:tcPr marL="9525" marR="9525" marT="9525" marB="0" anchor="b"/>
                </a:tc>
                <a:tc>
                  <a:txBody>
                    <a:bodyPr/>
                    <a:lstStyle/>
                    <a:p>
                      <a:pPr algn="r" fontAlgn="b">
                        <a:buNone/>
                      </a:pPr>
                      <a:r>
                        <a:rPr lang="en-EE" sz="1800" u="none" strike="noStrike">
                          <a:effectLst/>
                        </a:rPr>
                        <a:t>31259</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15573</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22,3%</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24,4%</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3542576"/>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Tartu maakond</a:t>
                      </a:r>
                    </a:p>
                  </a:txBody>
                  <a:tcPr marL="9525" marR="9525" marT="9525" marB="0" anchor="b"/>
                </a:tc>
                <a:tc>
                  <a:txBody>
                    <a:bodyPr/>
                    <a:lstStyle/>
                    <a:p>
                      <a:pPr algn="r" fontAlgn="b">
                        <a:buNone/>
                      </a:pPr>
                      <a:r>
                        <a:rPr lang="en-EE" sz="1800" u="none" strike="noStrike">
                          <a:effectLst/>
                        </a:rPr>
                        <a:t>35091</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23884</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7,2%</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10,5%</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0409943"/>
                  </a:ext>
                </a:extLst>
              </a:tr>
              <a:tr h="190500">
                <a:tc>
                  <a:txBody>
                    <a:bodyPr/>
                    <a:lstStyle/>
                    <a:p>
                      <a:pPr algn="l" fontAlgn="b">
                        <a:buNone/>
                      </a:pPr>
                      <a:r>
                        <a:rPr lang="en-GB" sz="1800" b="1" i="0" u="none" strike="noStrike" dirty="0">
                          <a:solidFill>
                            <a:srgbClr val="000000"/>
                          </a:solidFill>
                          <a:effectLst/>
                          <a:latin typeface="Calibri" panose="020F0502020204030204" pitchFamily="34" charset="0"/>
                        </a:rPr>
                        <a:t>Tartu linn</a:t>
                      </a:r>
                    </a:p>
                  </a:txBody>
                  <a:tcPr marL="9525" marR="9525" marT="9525" marB="0" anchor="b"/>
                </a:tc>
                <a:tc>
                  <a:txBody>
                    <a:bodyPr/>
                    <a:lstStyle/>
                    <a:p>
                      <a:pPr algn="r" fontAlgn="b">
                        <a:buNone/>
                      </a:pPr>
                      <a:r>
                        <a:rPr lang="en-EE" sz="1800" u="none" strike="noStrike">
                          <a:effectLst/>
                        </a:rPr>
                        <a:t>30728</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21359</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3,5%</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7,3%</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2013521"/>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Valga maakond</a:t>
                      </a:r>
                    </a:p>
                  </a:txBody>
                  <a:tcPr marL="9525" marR="9525" marT="9525" marB="0" anchor="b"/>
                </a:tc>
                <a:tc>
                  <a:txBody>
                    <a:bodyPr/>
                    <a:lstStyle/>
                    <a:p>
                      <a:pPr algn="r" fontAlgn="b">
                        <a:buNone/>
                      </a:pPr>
                      <a:r>
                        <a:rPr lang="en-EE" sz="1800" u="none" strike="noStrike">
                          <a:effectLst/>
                        </a:rPr>
                        <a:t>15699</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8808</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-10,4%</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11,5%</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1176613"/>
                  </a:ext>
                </a:extLst>
              </a:tr>
              <a:tr h="190500">
                <a:tc>
                  <a:txBody>
                    <a:bodyPr/>
                    <a:lstStyle/>
                    <a:p>
                      <a:pPr algn="l" fontAlgn="b">
                        <a:buNone/>
                      </a:pPr>
                      <a:r>
                        <a:rPr lang="en-GB" sz="1800" b="1" i="0" u="none" strike="noStrike">
                          <a:solidFill>
                            <a:srgbClr val="000000"/>
                          </a:solidFill>
                          <a:effectLst/>
                          <a:latin typeface="Calibri" panose="020F0502020204030204" pitchFamily="34" charset="0"/>
                        </a:rPr>
                        <a:t>Viljandi maakond</a:t>
                      </a:r>
                    </a:p>
                  </a:txBody>
                  <a:tcPr marL="9525" marR="9525" marT="9525" marB="0" anchor="b"/>
                </a:tc>
                <a:tc>
                  <a:txBody>
                    <a:bodyPr/>
                    <a:lstStyle/>
                    <a:p>
                      <a:pPr algn="r" fontAlgn="b">
                        <a:buNone/>
                      </a:pPr>
                      <a:r>
                        <a:rPr lang="en-EE" sz="1800" u="none" strike="noStrike">
                          <a:effectLst/>
                        </a:rPr>
                        <a:t>8814</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3213</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-13,7%</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-25,7%</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2872138"/>
                  </a:ext>
                </a:extLst>
              </a:tr>
              <a:tr h="190500">
                <a:tc>
                  <a:txBody>
                    <a:bodyPr/>
                    <a:lstStyle/>
                    <a:p>
                      <a:pPr algn="l" fontAlgn="b">
                        <a:buNone/>
                      </a:pPr>
                      <a:r>
                        <a:rPr lang="en-GB" sz="1800" b="1" i="0" u="none" strike="noStrike" dirty="0">
                          <a:solidFill>
                            <a:srgbClr val="000000"/>
                          </a:solidFill>
                          <a:effectLst/>
                          <a:latin typeface="Calibri" panose="020F0502020204030204" pitchFamily="34" charset="0"/>
                        </a:rPr>
                        <a:t>Võru </a:t>
                      </a:r>
                      <a:r>
                        <a:rPr lang="en-GB" sz="1800" b="1" i="0" u="none" strike="noStrike" dirty="0" err="1">
                          <a:solidFill>
                            <a:srgbClr val="000000"/>
                          </a:solidFill>
                          <a:effectLst/>
                          <a:latin typeface="Calibri" panose="020F0502020204030204" pitchFamily="34" charset="0"/>
                        </a:rPr>
                        <a:t>maakond</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11612</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5240</a:t>
                      </a:r>
                      <a:endParaRPr lang="en-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a:effectLst/>
                        </a:rPr>
                        <a:t>-8,9%</a:t>
                      </a:r>
                      <a:endParaRPr lang="en-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buNone/>
                      </a:pPr>
                      <a:r>
                        <a:rPr lang="en-EE" sz="1800" u="none" strike="noStrike" dirty="0">
                          <a:effectLst/>
                        </a:rPr>
                        <a:t>-10,9%</a:t>
                      </a:r>
                      <a:endParaRPr lang="en-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3548922"/>
                  </a:ext>
                </a:extLst>
              </a:tr>
            </a:tbl>
          </a:graphicData>
        </a:graphic>
      </p:graphicFrame>
      <p:pic>
        <p:nvPicPr>
          <p:cNvPr id="5" name="logo up" descr="Image">
            <a:extLst>
              <a:ext uri="{FF2B5EF4-FFF2-40B4-BE49-F238E27FC236}">
                <a16:creationId xmlns:a16="http://schemas.microsoft.com/office/drawing/2014/main" id="{9E0BDB32-809B-0B05-7862-B001C345A170}"/>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3415861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1B49-8085-CDFF-5341-BE0D185D680C}"/>
              </a:ext>
            </a:extLst>
          </p:cNvPr>
          <p:cNvSpPr>
            <a:spLocks noGrp="1"/>
          </p:cNvSpPr>
          <p:nvPr>
            <p:ph type="title"/>
          </p:nvPr>
        </p:nvSpPr>
        <p:spPr>
          <a:xfrm>
            <a:off x="1905000" y="379413"/>
            <a:ext cx="10515600" cy="1325563"/>
          </a:xfrm>
        </p:spPr>
        <p:txBody>
          <a:bodyPr/>
          <a:lstStyle/>
          <a:p>
            <a:r>
              <a:rPr lang="en-EE"/>
              <a:t>Kokkuvõtteks</a:t>
            </a:r>
          </a:p>
        </p:txBody>
      </p:sp>
      <p:sp>
        <p:nvSpPr>
          <p:cNvPr id="3" name="Content Placeholder 2">
            <a:extLst>
              <a:ext uri="{FF2B5EF4-FFF2-40B4-BE49-F238E27FC236}">
                <a16:creationId xmlns:a16="http://schemas.microsoft.com/office/drawing/2014/main" id="{C9BF7395-E583-AA41-8465-9262379EAABA}"/>
              </a:ext>
            </a:extLst>
          </p:cNvPr>
          <p:cNvSpPr>
            <a:spLocks noGrp="1"/>
          </p:cNvSpPr>
          <p:nvPr>
            <p:ph idx="1"/>
          </p:nvPr>
        </p:nvSpPr>
        <p:spPr>
          <a:xfrm>
            <a:off x="1073727" y="1473958"/>
            <a:ext cx="10515600" cy="5210589"/>
          </a:xfrm>
        </p:spPr>
        <p:txBody>
          <a:bodyPr>
            <a:normAutofit fontScale="92500" lnSpcReduction="10000"/>
          </a:bodyPr>
          <a:lstStyle/>
          <a:p>
            <a:r>
              <a:rPr lang="en-EE"/>
              <a:t>Ebakindlus tuleviku </a:t>
            </a:r>
            <a:r>
              <a:rPr lang="en-EE" dirty="0"/>
              <a:t>ees: geopoliitilised riskid, de-globaliseerumine</a:t>
            </a:r>
            <a:r>
              <a:rPr lang="en-EE"/>
              <a:t>, protektsionism</a:t>
            </a:r>
            <a:r>
              <a:rPr lang="en-EE" dirty="0"/>
              <a:t>, bilateraalsed lepingud</a:t>
            </a:r>
          </a:p>
          <a:p>
            <a:r>
              <a:rPr lang="en-EE" dirty="0"/>
              <a:t>EL on väga tõsiste väljakutsete ees: regulatsioonid, kestlikkuse temaatika, fragmenteeritus, tehnoloogiline mahajäämus, kaitsevõime, demograafia, migratsioon, toorme puudus, energeetika</a:t>
            </a:r>
            <a:endParaRPr lang="en-GB" dirty="0"/>
          </a:p>
          <a:p>
            <a:r>
              <a:rPr lang="en-GB" dirty="0"/>
              <a:t>Balti </a:t>
            </a:r>
            <a:r>
              <a:rPr lang="en-GB" dirty="0" err="1"/>
              <a:t>majandustes</a:t>
            </a:r>
            <a:r>
              <a:rPr lang="en-GB" dirty="0"/>
              <a:t> on </a:t>
            </a:r>
            <a:r>
              <a:rPr lang="en-GB" dirty="0" err="1"/>
              <a:t>toimunud</a:t>
            </a:r>
            <a:r>
              <a:rPr lang="en-GB" dirty="0"/>
              <a:t> p</a:t>
            </a:r>
            <a:r>
              <a:rPr lang="en-EE" dirty="0"/>
              <a:t>aradigma muutus.  Varasemad ärimudelid enam ei tööta. Otsa on saanud odav tooraine, idaturg, odav energia, odav tööjõud.</a:t>
            </a:r>
          </a:p>
          <a:p>
            <a:r>
              <a:rPr lang="en-EE" dirty="0"/>
              <a:t>Toimub majanduse vaikne taastumine, ka kaubanduspartnerite puhul.</a:t>
            </a:r>
          </a:p>
          <a:p>
            <a:r>
              <a:rPr lang="en-EE" dirty="0"/>
              <a:t>Teatud kõhklused Leedu väga positiivsete prognooside osas. Poola kasvuks prognoositakse 3,1% (2026).</a:t>
            </a:r>
          </a:p>
          <a:p>
            <a:r>
              <a:rPr lang="en-EE" dirty="0"/>
              <a:t>Realistlikuma pildi järgmise aasta arengutest annavad detsembri teises pooles tulevad keskpankade prognoosid.</a:t>
            </a:r>
          </a:p>
        </p:txBody>
      </p:sp>
      <p:pic>
        <p:nvPicPr>
          <p:cNvPr id="4" name="logo up" descr="Image">
            <a:extLst>
              <a:ext uri="{FF2B5EF4-FFF2-40B4-BE49-F238E27FC236}">
                <a16:creationId xmlns:a16="http://schemas.microsoft.com/office/drawing/2014/main" id="{C3024261-CDBF-AA3F-0601-ACFFAC76E651}"/>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1141025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97C8C-3CDC-F8FA-6189-F9EC7C06B804}"/>
              </a:ext>
            </a:extLst>
          </p:cNvPr>
          <p:cNvSpPr>
            <a:spLocks noGrp="1"/>
          </p:cNvSpPr>
          <p:nvPr>
            <p:ph idx="1"/>
          </p:nvPr>
        </p:nvSpPr>
        <p:spPr/>
        <p:txBody>
          <a:bodyPr>
            <a:normAutofit/>
          </a:bodyPr>
          <a:lstStyle/>
          <a:p>
            <a:pPr marL="0" indent="0" algn="ctr">
              <a:buNone/>
            </a:pPr>
            <a:r>
              <a:rPr lang="en-GB" sz="4800" dirty="0"/>
              <a:t>A</a:t>
            </a:r>
            <a:r>
              <a:rPr lang="en-EE" sz="4800" dirty="0"/>
              <a:t>itäh kuulamast!</a:t>
            </a:r>
          </a:p>
        </p:txBody>
      </p:sp>
      <p:pic>
        <p:nvPicPr>
          <p:cNvPr id="2" name="logo up" descr="Image">
            <a:extLst>
              <a:ext uri="{FF2B5EF4-FFF2-40B4-BE49-F238E27FC236}">
                <a16:creationId xmlns:a16="http://schemas.microsoft.com/office/drawing/2014/main" id="{FF33D430-9A23-BF4C-C763-4A1FE73CFF74}"/>
              </a:ext>
            </a:extLst>
          </p:cNvPr>
          <p:cNvPicPr>
            <a:picLocks noChangeAspect="1"/>
          </p:cNvPicPr>
          <p:nvPr/>
        </p:nvPicPr>
        <p:blipFill>
          <a:blip r:embed="rId2"/>
          <a:stretch>
            <a:fillRect/>
          </a:stretch>
        </p:blipFill>
        <p:spPr>
          <a:xfrm>
            <a:off x="342900" y="320675"/>
            <a:ext cx="1436195" cy="423186"/>
          </a:xfrm>
          <a:prstGeom prst="rect">
            <a:avLst/>
          </a:prstGeom>
          <a:ln w="12700">
            <a:miter lim="400000"/>
          </a:ln>
        </p:spPr>
      </p:pic>
    </p:spTree>
    <p:extLst>
      <p:ext uri="{BB962C8B-B14F-4D97-AF65-F5344CB8AC3E}">
        <p14:creationId xmlns:p14="http://schemas.microsoft.com/office/powerpoint/2010/main" val="280937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78FF4-99BC-C800-AEA4-E212912D0639}"/>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B2577571-3FB5-4886-703D-290333B839EA}"/>
              </a:ext>
            </a:extLst>
          </p:cNvPr>
          <p:cNvSpPr/>
          <p:nvPr/>
        </p:nvSpPr>
        <p:spPr>
          <a:xfrm>
            <a:off x="454348" y="4879677"/>
            <a:ext cx="3560837" cy="658336"/>
          </a:xfrm>
          <a:prstGeom prst="roundRect">
            <a:avLst/>
          </a:prstGeom>
          <a:solidFill>
            <a:srgbClr val="FFFFFF"/>
          </a:solidFill>
          <a:ln w="3175" cap="flat">
            <a:noFill/>
            <a:miter lim="400000"/>
          </a:ln>
          <a:effectLst>
            <a:outerShdw blurRad="177800" dist="38100" dir="2700000" algn="tl" rotWithShape="0">
              <a:schemeClr val="tx2">
                <a:lumMod val="40000"/>
                <a:lumOff val="60000"/>
                <a:alpha val="4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r>
              <a:rPr lang="et-EE" sz="2000" b="1" noProof="0" dirty="0">
                <a:solidFill>
                  <a:srgbClr val="0AA482"/>
                </a:solidFill>
                <a:latin typeface="Segoe UI" panose="020B0502040204020203" pitchFamily="34" charset="0"/>
                <a:ea typeface="Tahoma" panose="020B0604030504040204" pitchFamily="34" charset="0"/>
                <a:cs typeface="Segoe UI" panose="020B0502040204020203" pitchFamily="34" charset="0"/>
                <a:sym typeface="Helvetica Neue Medium"/>
              </a:rPr>
              <a:t>292 mln €</a:t>
            </a:r>
          </a:p>
          <a:p>
            <a:pPr marL="0" marR="0" indent="0" algn="ctr" defTabSz="825500" rtl="0" fontAlgn="auto" latinLnBrk="0" hangingPunct="0">
              <a:lnSpc>
                <a:spcPct val="100000"/>
              </a:lnSpc>
              <a:spcBef>
                <a:spcPts val="0"/>
              </a:spcBef>
              <a:spcAft>
                <a:spcPts val="0"/>
              </a:spcAft>
              <a:buClrTx/>
              <a:buSzTx/>
              <a:buFontTx/>
              <a:buNone/>
              <a:tabLst/>
            </a:pPr>
            <a:r>
              <a:rPr kumimoji="0" lang="et-EE" sz="1200" b="1" u="none" strike="noStrike" cap="none" normalizeH="0" baseline="0" noProof="0" dirty="0">
                <a:effectLst/>
                <a:uFillTx/>
                <a:latin typeface="Segoe UI Semibold" panose="020B0502040204020203" pitchFamily="34" charset="0"/>
                <a:ea typeface="Tahoma" panose="020B0604030504040204" pitchFamily="34" charset="0"/>
                <a:cs typeface="Segoe UI Semibold" panose="020B0502040204020203" pitchFamily="34" charset="0"/>
                <a:sym typeface="Helvetica Neue Medium"/>
              </a:rPr>
              <a:t>Omakapital</a:t>
            </a:r>
          </a:p>
        </p:txBody>
      </p:sp>
      <p:sp>
        <p:nvSpPr>
          <p:cNvPr id="16" name="Rounded Rectangle 15">
            <a:extLst>
              <a:ext uri="{FF2B5EF4-FFF2-40B4-BE49-F238E27FC236}">
                <a16:creationId xmlns:a16="http://schemas.microsoft.com/office/drawing/2014/main" id="{26B68C5A-A50F-79DC-B7A1-706E3C172BCB}"/>
              </a:ext>
            </a:extLst>
          </p:cNvPr>
          <p:cNvSpPr/>
          <p:nvPr/>
        </p:nvSpPr>
        <p:spPr>
          <a:xfrm>
            <a:off x="4285071" y="4934822"/>
            <a:ext cx="3560837" cy="658336"/>
          </a:xfrm>
          <a:prstGeom prst="roundRect">
            <a:avLst/>
          </a:prstGeom>
          <a:solidFill>
            <a:srgbClr val="FFFFFF"/>
          </a:solidFill>
          <a:ln w="3175" cap="flat">
            <a:noFill/>
            <a:miter lim="400000"/>
          </a:ln>
          <a:effectLst>
            <a:outerShdw blurRad="177800" dist="38100" dir="2700000" algn="tl" rotWithShape="0">
              <a:schemeClr val="tx2">
                <a:lumMod val="40000"/>
                <a:lumOff val="60000"/>
                <a:alpha val="4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t-EE" sz="2000" b="1" noProof="0" dirty="0">
                <a:solidFill>
                  <a:srgbClr val="0AA482"/>
                </a:solidFill>
                <a:latin typeface="Segoe UI" panose="020B0502040204020203" pitchFamily="34" charset="0"/>
                <a:ea typeface="Tahoma" panose="020B0604030504040204" pitchFamily="34" charset="0"/>
                <a:cs typeface="Segoe UI" panose="020B0502040204020203" pitchFamily="34" charset="0"/>
                <a:sym typeface="Helvetica Neue Medium"/>
              </a:rPr>
              <a:t>177 tuh</a:t>
            </a:r>
          </a:p>
          <a:p>
            <a:pPr marL="0" marR="0" indent="0" algn="ctr" defTabSz="825500" rtl="0" fontAlgn="auto" latinLnBrk="0" hangingPunct="0">
              <a:lnSpc>
                <a:spcPct val="100000"/>
              </a:lnSpc>
              <a:spcBef>
                <a:spcPts val="0"/>
              </a:spcBef>
              <a:spcAft>
                <a:spcPts val="0"/>
              </a:spcAft>
              <a:buClrTx/>
              <a:buSzTx/>
              <a:buFontTx/>
              <a:buNone/>
              <a:tabLst/>
            </a:pPr>
            <a:r>
              <a:rPr kumimoji="0" lang="et-EE" sz="1200" b="1" u="none" strike="noStrike" cap="none" normalizeH="0" baseline="0" noProof="0" dirty="0">
                <a:effectLst/>
                <a:uFillTx/>
                <a:latin typeface="Segoe UI Semibold" panose="020B0502040204020203" pitchFamily="34" charset="0"/>
                <a:ea typeface="Tahoma" panose="020B0604030504040204" pitchFamily="34" charset="0"/>
                <a:cs typeface="Segoe UI Semibold" panose="020B0502040204020203" pitchFamily="34" charset="0"/>
                <a:sym typeface="Helvetica Neue Medium"/>
              </a:rPr>
              <a:t>Aktiivsed kliendid</a:t>
            </a:r>
          </a:p>
        </p:txBody>
      </p:sp>
      <p:sp>
        <p:nvSpPr>
          <p:cNvPr id="17" name="Rounded Rectangle 16">
            <a:extLst>
              <a:ext uri="{FF2B5EF4-FFF2-40B4-BE49-F238E27FC236}">
                <a16:creationId xmlns:a16="http://schemas.microsoft.com/office/drawing/2014/main" id="{44A6AA84-5A24-2AEB-8C7D-A47A7F9C07AD}"/>
              </a:ext>
            </a:extLst>
          </p:cNvPr>
          <p:cNvSpPr/>
          <p:nvPr/>
        </p:nvSpPr>
        <p:spPr>
          <a:xfrm>
            <a:off x="8176815" y="4934822"/>
            <a:ext cx="3560837" cy="658336"/>
          </a:xfrm>
          <a:prstGeom prst="roundRect">
            <a:avLst/>
          </a:prstGeom>
          <a:solidFill>
            <a:srgbClr val="FFFFFF"/>
          </a:solidFill>
          <a:ln w="3175" cap="flat">
            <a:noFill/>
            <a:miter lim="400000"/>
          </a:ln>
          <a:effectLst>
            <a:outerShdw blurRad="177800" dist="38100" dir="2700000" algn="tl" rotWithShape="0">
              <a:schemeClr val="tx2">
                <a:lumMod val="40000"/>
                <a:lumOff val="60000"/>
                <a:alpha val="4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t-EE" sz="2000" b="1" noProof="0" dirty="0">
                <a:solidFill>
                  <a:srgbClr val="0AA482"/>
                </a:solidFill>
                <a:latin typeface="Segoe UI" panose="020B0502040204020203" pitchFamily="34" charset="0"/>
                <a:ea typeface="Tahoma" panose="020B0604030504040204" pitchFamily="34" charset="0"/>
                <a:cs typeface="Segoe UI" panose="020B0502040204020203" pitchFamily="34" charset="0"/>
                <a:sym typeface="Helvetica Neue Medium"/>
              </a:rPr>
              <a:t>613</a:t>
            </a:r>
          </a:p>
          <a:p>
            <a:pPr marL="0" marR="0" indent="0" algn="ctr" defTabSz="825500" rtl="0" fontAlgn="auto" latinLnBrk="0" hangingPunct="0">
              <a:lnSpc>
                <a:spcPct val="100000"/>
              </a:lnSpc>
              <a:spcBef>
                <a:spcPts val="0"/>
              </a:spcBef>
              <a:spcAft>
                <a:spcPts val="0"/>
              </a:spcAft>
              <a:buClrTx/>
              <a:buSzTx/>
              <a:buFontTx/>
              <a:buNone/>
              <a:tabLst/>
            </a:pPr>
            <a:r>
              <a:rPr kumimoji="0" lang="et-EE" sz="1200" b="1" u="none" strike="noStrike" cap="none" normalizeH="0" baseline="0" noProof="0" dirty="0">
                <a:effectLst/>
                <a:uFillTx/>
                <a:latin typeface="Segoe UI Semibold" panose="020B0502040204020203" pitchFamily="34" charset="0"/>
                <a:ea typeface="Tahoma" panose="020B0604030504040204" pitchFamily="34" charset="0"/>
                <a:cs typeface="Segoe UI Semibold" panose="020B0502040204020203" pitchFamily="34" charset="0"/>
                <a:sym typeface="Helvetica Neue Medium"/>
              </a:rPr>
              <a:t>Töötajad</a:t>
            </a:r>
          </a:p>
        </p:txBody>
      </p:sp>
      <p:sp>
        <p:nvSpPr>
          <p:cNvPr id="21" name="Title 2">
            <a:extLst>
              <a:ext uri="{FF2B5EF4-FFF2-40B4-BE49-F238E27FC236}">
                <a16:creationId xmlns:a16="http://schemas.microsoft.com/office/drawing/2014/main" id="{EF1482DC-65D8-2867-9659-05C63B5974C7}"/>
              </a:ext>
            </a:extLst>
          </p:cNvPr>
          <p:cNvSpPr>
            <a:spLocks noGrp="1"/>
          </p:cNvSpPr>
          <p:nvPr>
            <p:ph type="title"/>
          </p:nvPr>
        </p:nvSpPr>
        <p:spPr>
          <a:xfrm>
            <a:off x="600681" y="417440"/>
            <a:ext cx="10964862" cy="801760"/>
          </a:xfrm>
        </p:spPr>
        <p:txBody>
          <a:bodyPr lIns="0" tIns="0" bIns="0" anchor="b">
            <a:normAutofit fontScale="90000"/>
          </a:bodyPr>
          <a:lstStyle/>
          <a:p>
            <a:r>
              <a:rPr lang="et-EE" sz="3600" spc="0" noProof="0" dirty="0">
                <a:latin typeface="Segoe UI" panose="020B0502040204020203" pitchFamily="34" charset="0"/>
                <a:ea typeface="Tahoma" panose="020B0604030504040204" pitchFamily="34" charset="0"/>
                <a:cs typeface="Segoe UI" panose="020B0502040204020203" pitchFamily="34" charset="0"/>
              </a:rPr>
              <a:t>Bigbanki kontsern arvudes </a:t>
            </a:r>
            <a:br>
              <a:rPr lang="et-EE" sz="3600" spc="0" noProof="0" dirty="0">
                <a:latin typeface="Segoe UI" panose="020B0502040204020203" pitchFamily="34" charset="0"/>
                <a:ea typeface="Tahoma" panose="020B0604030504040204" pitchFamily="34" charset="0"/>
                <a:cs typeface="Segoe UI" panose="020B0502040204020203" pitchFamily="34" charset="0"/>
              </a:rPr>
            </a:br>
            <a:r>
              <a:rPr lang="et-EE" sz="2800" spc="0" noProof="0" dirty="0">
                <a:latin typeface="Segoe UI" panose="020B0502040204020203" pitchFamily="34" charset="0"/>
                <a:ea typeface="Tahoma" panose="020B0604030504040204" pitchFamily="34" charset="0"/>
                <a:cs typeface="Segoe UI" panose="020B0502040204020203" pitchFamily="34" charset="0"/>
              </a:rPr>
              <a:t>seisuga 30.09.2025</a:t>
            </a:r>
            <a:endParaRPr lang="et-EE" sz="3600" spc="0" noProof="0" dirty="0">
              <a:latin typeface="Segoe UI" panose="020B0502040204020203" pitchFamily="34" charset="0"/>
              <a:ea typeface="Tahoma" panose="020B0604030504040204" pitchFamily="34" charset="0"/>
              <a:cs typeface="Segoe UI" panose="020B0502040204020203" pitchFamily="34" charset="0"/>
            </a:endParaRPr>
          </a:p>
        </p:txBody>
      </p:sp>
      <p:pic>
        <p:nvPicPr>
          <p:cNvPr id="23" name="Image" descr="Image">
            <a:extLst>
              <a:ext uri="{FF2B5EF4-FFF2-40B4-BE49-F238E27FC236}">
                <a16:creationId xmlns:a16="http://schemas.microsoft.com/office/drawing/2014/main" id="{E822AB91-6A99-6B33-6210-04B5FD6ED827}"/>
              </a:ext>
            </a:extLst>
          </p:cNvPr>
          <p:cNvPicPr>
            <a:picLocks noChangeAspect="1"/>
          </p:cNvPicPr>
          <p:nvPr/>
        </p:nvPicPr>
        <p:blipFill>
          <a:blip r:embed="rId2"/>
          <a:stretch>
            <a:fillRect/>
          </a:stretch>
        </p:blipFill>
        <p:spPr>
          <a:xfrm>
            <a:off x="10371551" y="372850"/>
            <a:ext cx="1217200" cy="358658"/>
          </a:xfrm>
          <a:prstGeom prst="rect">
            <a:avLst/>
          </a:prstGeom>
          <a:ln w="12700">
            <a:miter lim="400000"/>
          </a:ln>
        </p:spPr>
      </p:pic>
      <p:graphicFrame>
        <p:nvGraphicFramePr>
          <p:cNvPr id="2" name="Chart 1">
            <a:extLst>
              <a:ext uri="{FF2B5EF4-FFF2-40B4-BE49-F238E27FC236}">
                <a16:creationId xmlns:a16="http://schemas.microsoft.com/office/drawing/2014/main" id="{A8FD487C-DE54-DCC3-C169-0FFABFAD1D4E}"/>
              </a:ext>
            </a:extLst>
          </p:cNvPr>
          <p:cNvGraphicFramePr>
            <a:graphicFrameLocks/>
          </p:cNvGraphicFramePr>
          <p:nvPr/>
        </p:nvGraphicFramePr>
        <p:xfrm>
          <a:off x="470685" y="1754500"/>
          <a:ext cx="3544500" cy="2919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83F6A986-C91C-A231-ED0C-7D86428ADA80}"/>
              </a:ext>
            </a:extLst>
          </p:cNvPr>
          <p:cNvGraphicFramePr>
            <a:graphicFrameLocks/>
          </p:cNvGraphicFramePr>
          <p:nvPr/>
        </p:nvGraphicFramePr>
        <p:xfrm>
          <a:off x="4241131" y="1766906"/>
          <a:ext cx="3560837" cy="2911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E89A9347-E84F-5748-8CFA-B95124D8B6C5}"/>
              </a:ext>
            </a:extLst>
          </p:cNvPr>
          <p:cNvGraphicFramePr>
            <a:graphicFrameLocks/>
          </p:cNvGraphicFramePr>
          <p:nvPr/>
        </p:nvGraphicFramePr>
        <p:xfrm>
          <a:off x="8027914" y="1766906"/>
          <a:ext cx="3560837" cy="2911558"/>
        </p:xfrm>
        <a:graphic>
          <a:graphicData uri="http://schemas.openxmlformats.org/drawingml/2006/chart">
            <c:chart xmlns:c="http://schemas.openxmlformats.org/drawingml/2006/chart" xmlns:r="http://schemas.openxmlformats.org/officeDocument/2006/relationships" r:id="rId5"/>
          </a:graphicData>
        </a:graphic>
      </p:graphicFrame>
      <p:sp>
        <p:nvSpPr>
          <p:cNvPr id="6" name="Rounded Rectangle 5">
            <a:extLst>
              <a:ext uri="{FF2B5EF4-FFF2-40B4-BE49-F238E27FC236}">
                <a16:creationId xmlns:a16="http://schemas.microsoft.com/office/drawing/2014/main" id="{16836B69-0C9A-1386-B975-A5E8A18E581F}"/>
              </a:ext>
            </a:extLst>
          </p:cNvPr>
          <p:cNvSpPr/>
          <p:nvPr/>
        </p:nvSpPr>
        <p:spPr>
          <a:xfrm>
            <a:off x="4111849" y="5671245"/>
            <a:ext cx="3560837" cy="1135063"/>
          </a:xfrm>
          <a:prstGeom prst="roundRect">
            <a:avLst/>
          </a:prstGeom>
          <a:solidFill>
            <a:srgbClr val="FFFFFF"/>
          </a:solidFill>
          <a:ln w="3175" cap="flat">
            <a:noFill/>
            <a:miter lim="400000"/>
          </a:ln>
          <a:effectLst>
            <a:outerShdw blurRad="177800" dist="38100" dir="2700000" algn="tl" rotWithShape="0">
              <a:schemeClr val="tx2">
                <a:lumMod val="40000"/>
                <a:lumOff val="60000"/>
                <a:alpha val="4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r>
              <a:rPr lang="et-EE" sz="2000" b="1" dirty="0">
                <a:solidFill>
                  <a:srgbClr val="0AA482"/>
                </a:solidFill>
                <a:latin typeface="Segoe UI" panose="020B0502040204020203" pitchFamily="34" charset="0"/>
                <a:ea typeface="Tahoma" panose="020B0604030504040204" pitchFamily="34" charset="0"/>
                <a:cs typeface="Segoe UI" panose="020B0502040204020203" pitchFamily="34" charset="0"/>
                <a:sym typeface="Helvetica Neue Medium"/>
              </a:rPr>
              <a:t>Igapäevapangandus avatud Eestis ja Leedus ja okt lõpust ka Lätis</a:t>
            </a:r>
            <a:endParaRPr kumimoji="0" lang="et-EE" sz="1200" b="1" u="none" strike="noStrike" cap="none" normalizeH="0" baseline="0" noProof="0" dirty="0">
              <a:effectLst/>
              <a:uFillTx/>
              <a:latin typeface="Segoe UI Semibold" panose="020B0502040204020203" pitchFamily="34" charset="0"/>
              <a:ea typeface="Tahoma" panose="020B0604030504040204" pitchFamily="34" charset="0"/>
              <a:cs typeface="Segoe UI Semibold" panose="020B0502040204020203" pitchFamily="34" charset="0"/>
              <a:sym typeface="Helvetica Neue Medium"/>
            </a:endParaRPr>
          </a:p>
        </p:txBody>
      </p:sp>
    </p:spTree>
    <p:extLst>
      <p:ext uri="{BB962C8B-B14F-4D97-AF65-F5344CB8AC3E}">
        <p14:creationId xmlns:p14="http://schemas.microsoft.com/office/powerpoint/2010/main" val="271526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E0A0C1-8A73-718D-B5F9-D53492F7C584}"/>
              </a:ext>
            </a:extLst>
          </p:cNvPr>
          <p:cNvPicPr>
            <a:picLocks noChangeAspect="1"/>
          </p:cNvPicPr>
          <p:nvPr/>
        </p:nvPicPr>
        <p:blipFill>
          <a:blip r:embed="rId2"/>
          <a:stretch>
            <a:fillRect/>
          </a:stretch>
        </p:blipFill>
        <p:spPr>
          <a:xfrm>
            <a:off x="350875" y="845574"/>
            <a:ext cx="10320308" cy="5827471"/>
          </a:xfrm>
          <a:prstGeom prst="rect">
            <a:avLst/>
          </a:prstGeom>
        </p:spPr>
      </p:pic>
    </p:spTree>
    <p:extLst>
      <p:ext uri="{BB962C8B-B14F-4D97-AF65-F5344CB8AC3E}">
        <p14:creationId xmlns:p14="http://schemas.microsoft.com/office/powerpoint/2010/main" val="220130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980A-5684-BD4C-E8BF-B3C59826F588}"/>
              </a:ext>
            </a:extLst>
          </p:cNvPr>
          <p:cNvSpPr>
            <a:spLocks noGrp="1"/>
          </p:cNvSpPr>
          <p:nvPr>
            <p:ph type="title"/>
          </p:nvPr>
        </p:nvSpPr>
        <p:spPr>
          <a:xfrm>
            <a:off x="342900" y="871201"/>
            <a:ext cx="11488882" cy="1023981"/>
          </a:xfrm>
        </p:spPr>
        <p:txBody>
          <a:bodyPr/>
          <a:lstStyle/>
          <a:p>
            <a:r>
              <a:rPr lang="en-EE" sz="4400" b="1">
                <a:latin typeface="+mn-lt"/>
              </a:rPr>
              <a:t>Euroopa haavatavus arvudes</a:t>
            </a:r>
          </a:p>
        </p:txBody>
      </p:sp>
      <p:sp>
        <p:nvSpPr>
          <p:cNvPr id="3" name="Text Placeholder 2">
            <a:extLst>
              <a:ext uri="{FF2B5EF4-FFF2-40B4-BE49-F238E27FC236}">
                <a16:creationId xmlns:a16="http://schemas.microsoft.com/office/drawing/2014/main" id="{68DD9EE6-F801-52D3-944F-56AFC336AB97}"/>
              </a:ext>
            </a:extLst>
          </p:cNvPr>
          <p:cNvSpPr>
            <a:spLocks noGrp="1"/>
          </p:cNvSpPr>
          <p:nvPr>
            <p:ph type="body" sz="quarter" idx="10"/>
          </p:nvPr>
        </p:nvSpPr>
        <p:spPr>
          <a:xfrm>
            <a:off x="342900" y="1601101"/>
            <a:ext cx="11488882" cy="4540484"/>
          </a:xfrm>
        </p:spPr>
        <p:txBody>
          <a:bodyPr>
            <a:normAutofit/>
          </a:bodyPr>
          <a:lstStyle/>
          <a:p>
            <a:pPr marL="342900" indent="-342900">
              <a:buFont typeface="Arial" panose="020B0604020202020204" pitchFamily="34" charset="0"/>
              <a:buChar char="•"/>
            </a:pPr>
            <a:r>
              <a:rPr lang="en-EE" kern="100" dirty="0">
                <a:effectLst/>
                <a:latin typeface="Aptos" panose="020B0004020202020204" pitchFamily="34" charset="0"/>
                <a:ea typeface="Aptos" panose="020B0004020202020204" pitchFamily="34" charset="0"/>
                <a:cs typeface="Times New Roman" panose="02020603050405020304" pitchFamily="18" charset="0"/>
              </a:rPr>
              <a:t>Oleme kõige avatumad: meie kaubanduse ja SKP suhe ületab 50%, võrreldes Hiina 37% ja Ameerika Ühendriikide 27%-ga.</a:t>
            </a:r>
          </a:p>
          <a:p>
            <a:pPr marL="342900" indent="-342900">
              <a:buFont typeface="Arial" panose="020B0604020202020204" pitchFamily="34" charset="0"/>
              <a:buChar char="•"/>
            </a:pPr>
            <a:r>
              <a:rPr lang="en-EE" kern="100" dirty="0">
                <a:effectLst/>
                <a:latin typeface="Aptos" panose="020B0004020202020204" pitchFamily="34" charset="0"/>
                <a:ea typeface="Aptos" panose="020B0004020202020204" pitchFamily="34" charset="0"/>
                <a:cs typeface="Times New Roman" panose="02020603050405020304" pitchFamily="18" charset="0"/>
              </a:rPr>
              <a:t>Oleme kõige sõltuvamad: me sõltume käputäiest tarnijatest kriitiliste toorainete osas ning impordime üle 80% oma digitehnoloogiast.</a:t>
            </a:r>
          </a:p>
          <a:p>
            <a:pPr marL="342900" indent="-342900">
              <a:buFont typeface="Arial" panose="020B0604020202020204" pitchFamily="34" charset="0"/>
              <a:buChar char="•"/>
            </a:pPr>
            <a:r>
              <a:rPr lang="en-EE" kern="100" dirty="0">
                <a:effectLst/>
                <a:latin typeface="Aptos" panose="020B0004020202020204" pitchFamily="34" charset="0"/>
                <a:ea typeface="Aptos" panose="020B0004020202020204" pitchFamily="34" charset="0"/>
                <a:cs typeface="Times New Roman" panose="02020603050405020304" pitchFamily="18" charset="0"/>
              </a:rPr>
              <a:t>Meil on kõige kõrgemad energiahinnad: ELi ettevõtted maksavad elektri eest 2-3 korda rohkem kui Ameerika Ühendriikides ja Hiinas.</a:t>
            </a:r>
          </a:p>
          <a:p>
            <a:pPr marL="342900" indent="-342900">
              <a:buFont typeface="Arial" panose="020B0604020202020204" pitchFamily="34" charset="0"/>
              <a:buChar char="•"/>
            </a:pPr>
            <a:r>
              <a:rPr lang="en-EE" kern="100" dirty="0">
                <a:effectLst/>
                <a:latin typeface="Aptos" panose="020B0004020202020204" pitchFamily="34" charset="0"/>
                <a:ea typeface="Aptos" panose="020B0004020202020204" pitchFamily="34" charset="0"/>
                <a:cs typeface="Times New Roman" panose="02020603050405020304" pitchFamily="18" charset="0"/>
              </a:rPr>
              <a:t>Me jääme uutes tehnoloogiates tõsiselt maha: vaid neli maailma viiekümnest suurimast tehnoloogiaettevõttest on Euroopa omad. </a:t>
            </a:r>
          </a:p>
          <a:p>
            <a:pPr marL="342900" indent="-342900">
              <a:buFont typeface="Arial" panose="020B0604020202020204" pitchFamily="34" charset="0"/>
              <a:buChar char="•"/>
            </a:pPr>
            <a:r>
              <a:rPr lang="en-EE" kern="100" dirty="0">
                <a:effectLst/>
                <a:latin typeface="Aptos" panose="020B0004020202020204" pitchFamily="34" charset="0"/>
                <a:ea typeface="Aptos" panose="020B0004020202020204" pitchFamily="34" charset="0"/>
                <a:cs typeface="Times New Roman" panose="02020603050405020304" pitchFamily="18" charset="0"/>
              </a:rPr>
              <a:t>50 tippülikooli seas on kolm Euroopast, 15 Hiinast ja 21 USA-st. (Minu andmetel on Euroopa arvud 4 ja 7 ning Hiina numbrid on ka väiksemad)</a:t>
            </a:r>
          </a:p>
          <a:p>
            <a:endParaRPr lang="en-EE" dirty="0"/>
          </a:p>
        </p:txBody>
      </p:sp>
      <p:sp>
        <p:nvSpPr>
          <p:cNvPr id="4" name="TextBox 3">
            <a:extLst>
              <a:ext uri="{FF2B5EF4-FFF2-40B4-BE49-F238E27FC236}">
                <a16:creationId xmlns:a16="http://schemas.microsoft.com/office/drawing/2014/main" id="{7DF64A0E-6A7B-9CA7-D732-B18497CB3004}"/>
              </a:ext>
            </a:extLst>
          </p:cNvPr>
          <p:cNvSpPr txBox="1"/>
          <p:nvPr/>
        </p:nvSpPr>
        <p:spPr>
          <a:xfrm>
            <a:off x="1145628" y="6211614"/>
            <a:ext cx="8786316" cy="276999"/>
          </a:xfrm>
          <a:prstGeom prst="rect">
            <a:avLst/>
          </a:prstGeom>
          <a:noFill/>
        </p:spPr>
        <p:txBody>
          <a:bodyPr wrap="none" rtlCol="0">
            <a:spAutoFit/>
          </a:bodyPr>
          <a:lstStyle/>
          <a:p>
            <a:r>
              <a:rPr lang="en-GB" sz="1200">
                <a:solidFill>
                  <a:schemeClr val="accent4">
                    <a:lumMod val="75000"/>
                    <a:lumOff val="25000"/>
                  </a:schemeClr>
                </a:solidFill>
              </a:rPr>
              <a:t>https://</a:t>
            </a:r>
            <a:r>
              <a:rPr lang="en-GB" sz="1200" err="1">
                <a:solidFill>
                  <a:schemeClr val="accent4">
                    <a:lumMod val="75000"/>
                    <a:lumOff val="25000"/>
                  </a:schemeClr>
                </a:solidFill>
              </a:rPr>
              <a:t>commission.europa.eu</a:t>
            </a:r>
            <a:r>
              <a:rPr lang="en-GB" sz="1200">
                <a:solidFill>
                  <a:schemeClr val="accent4">
                    <a:lumMod val="75000"/>
                    <a:lumOff val="25000"/>
                  </a:schemeClr>
                </a:solidFill>
              </a:rPr>
              <a:t>/topics/strengthening-</a:t>
            </a:r>
            <a:r>
              <a:rPr lang="en-GB" sz="1200" err="1">
                <a:solidFill>
                  <a:schemeClr val="accent4">
                    <a:lumMod val="75000"/>
                    <a:lumOff val="25000"/>
                  </a:schemeClr>
                </a:solidFill>
              </a:rPr>
              <a:t>european</a:t>
            </a:r>
            <a:r>
              <a:rPr lang="en-GB" sz="1200">
                <a:solidFill>
                  <a:schemeClr val="accent4">
                    <a:lumMod val="75000"/>
                    <a:lumOff val="25000"/>
                  </a:schemeClr>
                </a:solidFill>
              </a:rPr>
              <a:t>-competitiveness/eu-competitiveness-looking-ahead_en#paragraph_47059</a:t>
            </a:r>
            <a:endParaRPr lang="en-EE" sz="1200">
              <a:solidFill>
                <a:schemeClr val="accent4">
                  <a:lumMod val="75000"/>
                  <a:lumOff val="25000"/>
                </a:schemeClr>
              </a:solidFill>
            </a:endParaRPr>
          </a:p>
        </p:txBody>
      </p:sp>
      <p:sp>
        <p:nvSpPr>
          <p:cNvPr id="5" name="TextBox 4">
            <a:extLst>
              <a:ext uri="{FF2B5EF4-FFF2-40B4-BE49-F238E27FC236}">
                <a16:creationId xmlns:a16="http://schemas.microsoft.com/office/drawing/2014/main" id="{363FE46C-51F4-20DF-1992-EFE0F7FA1041}"/>
              </a:ext>
            </a:extLst>
          </p:cNvPr>
          <p:cNvSpPr txBox="1"/>
          <p:nvPr/>
        </p:nvSpPr>
        <p:spPr>
          <a:xfrm>
            <a:off x="1145628" y="5869020"/>
            <a:ext cx="8891752" cy="369332"/>
          </a:xfrm>
          <a:prstGeom prst="rect">
            <a:avLst/>
          </a:prstGeom>
          <a:noFill/>
        </p:spPr>
        <p:txBody>
          <a:bodyPr wrap="square">
            <a:spAutoFit/>
          </a:bodyPr>
          <a:lstStyle/>
          <a:p>
            <a:r>
              <a:rPr lang="en-GB" b="0" i="0" u="none" strike="noStrike">
                <a:solidFill>
                  <a:srgbClr val="C00000"/>
                </a:solidFill>
                <a:effectLst/>
                <a:latin typeface="arial" panose="020B0604020202020204" pitchFamily="34" charset="0"/>
              </a:rPr>
              <a:t>The future of European competitiveness – A competitiveness strategy for Europe</a:t>
            </a:r>
            <a:endParaRPr lang="en-EE">
              <a:solidFill>
                <a:srgbClr val="C00000"/>
              </a:solidFill>
            </a:endParaRPr>
          </a:p>
        </p:txBody>
      </p:sp>
    </p:spTree>
    <p:extLst>
      <p:ext uri="{BB962C8B-B14F-4D97-AF65-F5344CB8AC3E}">
        <p14:creationId xmlns:p14="http://schemas.microsoft.com/office/powerpoint/2010/main" val="335923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07CB-2E1C-3E91-A33C-36729C3B8842}"/>
              </a:ext>
            </a:extLst>
          </p:cNvPr>
          <p:cNvSpPr>
            <a:spLocks noGrp="1"/>
          </p:cNvSpPr>
          <p:nvPr>
            <p:ph type="title"/>
          </p:nvPr>
        </p:nvSpPr>
        <p:spPr/>
        <p:txBody>
          <a:bodyPr/>
          <a:lstStyle/>
          <a:p>
            <a:r>
              <a:rPr lang="en-EE" b="1" dirty="0"/>
              <a:t>Euroopa Liidu valukohad</a:t>
            </a:r>
          </a:p>
        </p:txBody>
      </p:sp>
      <p:sp>
        <p:nvSpPr>
          <p:cNvPr id="3" name="Text Placeholder 2">
            <a:extLst>
              <a:ext uri="{FF2B5EF4-FFF2-40B4-BE49-F238E27FC236}">
                <a16:creationId xmlns:a16="http://schemas.microsoft.com/office/drawing/2014/main" id="{02AB19F8-5AC2-0885-4800-5383DC58B1DF}"/>
              </a:ext>
            </a:extLst>
          </p:cNvPr>
          <p:cNvSpPr>
            <a:spLocks noGrp="1"/>
          </p:cNvSpPr>
          <p:nvPr>
            <p:ph type="body" sz="quarter" idx="10"/>
          </p:nvPr>
        </p:nvSpPr>
        <p:spPr/>
        <p:txBody>
          <a:bodyPr>
            <a:normAutofit fontScale="92500"/>
          </a:bodyPr>
          <a:lstStyle/>
          <a:p>
            <a:pPr marL="342900" indent="-342900">
              <a:buFont typeface="Arial" panose="020B0604020202020204" pitchFamily="34" charset="0"/>
              <a:buChar char="•"/>
            </a:pPr>
            <a:r>
              <a:rPr lang="en-EE" sz="2800" dirty="0"/>
              <a:t>Euroopas ei ole fookust, tegevused on killustunud, iga riik ajab oma asja</a:t>
            </a:r>
          </a:p>
          <a:p>
            <a:pPr marL="342900" indent="-342900">
              <a:buFont typeface="Arial" panose="020B0604020202020204" pitchFamily="34" charset="0"/>
              <a:buChar char="•"/>
            </a:pPr>
            <a:r>
              <a:rPr lang="en-EE" sz="2800" dirty="0"/>
              <a:t>Euroopa raiskab ühiseid ressursse, raha on vähe ja see läheb valesse kohta</a:t>
            </a:r>
          </a:p>
          <a:p>
            <a:pPr marL="342900" indent="-342900">
              <a:buFont typeface="Arial" panose="020B0604020202020204" pitchFamily="34" charset="0"/>
              <a:buChar char="•"/>
            </a:pPr>
            <a:r>
              <a:rPr lang="en-EE" sz="2800" dirty="0"/>
              <a:t>Euroopa ei koordineeri piisavalt ühiseid tegevusi, näiteks tööstuspoliitika</a:t>
            </a:r>
          </a:p>
          <a:p>
            <a:pPr marL="342900" indent="-342900">
              <a:buFont typeface="Arial" panose="020B0604020202020204" pitchFamily="34" charset="0"/>
              <a:buChar char="•"/>
            </a:pPr>
            <a:r>
              <a:rPr lang="en-EE" sz="2800" dirty="0"/>
              <a:t>Euroopa otsustusprotess on jäik ja ei arvesta, et EL on vahepeal oluliselt laienenud</a:t>
            </a:r>
          </a:p>
          <a:p>
            <a:pPr marL="342900" indent="-342900">
              <a:buFont typeface="Arial" panose="020B0604020202020204" pitchFamily="34" charset="0"/>
              <a:buChar char="•"/>
            </a:pPr>
            <a:r>
              <a:rPr lang="en-EE" sz="2800" dirty="0"/>
              <a:t>Regulatsioonide suur hulk: 2019-2024 USA kongress võttis vastu 3500 seadust ja 2000 regulatsiooni, EL samal ajal 13 000 regulatsiooni</a:t>
            </a:r>
            <a:r>
              <a:rPr lang="en-EE" dirty="0"/>
              <a:t>.</a:t>
            </a:r>
          </a:p>
        </p:txBody>
      </p:sp>
    </p:spTree>
    <p:extLst>
      <p:ext uri="{BB962C8B-B14F-4D97-AF65-F5344CB8AC3E}">
        <p14:creationId xmlns:p14="http://schemas.microsoft.com/office/powerpoint/2010/main" val="8449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CD8DCA-2ABB-C4B8-6556-4A15428CB1A4}"/>
              </a:ext>
            </a:extLst>
          </p:cNvPr>
          <p:cNvPicPr>
            <a:picLocks noChangeAspect="1"/>
          </p:cNvPicPr>
          <p:nvPr/>
        </p:nvPicPr>
        <p:blipFill>
          <a:blip r:embed="rId2"/>
          <a:stretch>
            <a:fillRect/>
          </a:stretch>
        </p:blipFill>
        <p:spPr>
          <a:xfrm>
            <a:off x="908050" y="863600"/>
            <a:ext cx="10231898" cy="5059591"/>
          </a:xfrm>
          <a:prstGeom prst="rect">
            <a:avLst/>
          </a:prstGeom>
        </p:spPr>
      </p:pic>
      <p:sp>
        <p:nvSpPr>
          <p:cNvPr id="4" name="TextBox 3">
            <a:extLst>
              <a:ext uri="{FF2B5EF4-FFF2-40B4-BE49-F238E27FC236}">
                <a16:creationId xmlns:a16="http://schemas.microsoft.com/office/drawing/2014/main" id="{DB000E10-CA52-139D-F91D-CA0B4C65411E}"/>
              </a:ext>
            </a:extLst>
          </p:cNvPr>
          <p:cNvSpPr txBox="1"/>
          <p:nvPr/>
        </p:nvSpPr>
        <p:spPr>
          <a:xfrm>
            <a:off x="2785481" y="165368"/>
            <a:ext cx="8577926" cy="769441"/>
          </a:xfrm>
          <a:prstGeom prst="rect">
            <a:avLst/>
          </a:prstGeom>
          <a:noFill/>
        </p:spPr>
        <p:txBody>
          <a:bodyPr wrap="none" rtlCol="0">
            <a:spAutoFit/>
          </a:bodyPr>
          <a:lstStyle/>
          <a:p>
            <a:r>
              <a:rPr lang="en-EE" sz="4400" b="1"/>
              <a:t>Euroopa gaas konkurentsitult kallim</a:t>
            </a:r>
          </a:p>
        </p:txBody>
      </p:sp>
    </p:spTree>
    <p:extLst>
      <p:ext uri="{BB962C8B-B14F-4D97-AF65-F5344CB8AC3E}">
        <p14:creationId xmlns:p14="http://schemas.microsoft.com/office/powerpoint/2010/main" val="341585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27198</TotalTime>
  <Words>1998</Words>
  <Application>Microsoft Macintosh PowerPoint</Application>
  <PresentationFormat>Widescreen</PresentationFormat>
  <Paragraphs>637</Paragraphs>
  <Slides>45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Aptos</vt:lpstr>
      <vt:lpstr>Aptos Narrow</vt:lpstr>
      <vt:lpstr>Arial</vt:lpstr>
      <vt:lpstr>Arial</vt:lpstr>
      <vt:lpstr>Calibri</vt:lpstr>
      <vt:lpstr>Calibri Light</vt:lpstr>
      <vt:lpstr>proxima_nova</vt:lpstr>
      <vt:lpstr>Segoe UI</vt:lpstr>
      <vt:lpstr>Segoe UI Semibold</vt:lpstr>
      <vt:lpstr>Office Theme</vt:lpstr>
      <vt:lpstr>    Eesti majandus globaalsete tõmbetuulte käes</vt:lpstr>
      <vt:lpstr>Mõni sõna enda tutvustuseks</vt:lpstr>
      <vt:lpstr>Natuke tööandjast ka..  Bigbank AS</vt:lpstr>
      <vt:lpstr>Bigbanki pakutavad teenused Eestis</vt:lpstr>
      <vt:lpstr>Bigbanki kontsern arvudes  seisuga 30.09.2025</vt:lpstr>
      <vt:lpstr>PowerPoint Presentation</vt:lpstr>
      <vt:lpstr>Euroopa haavatavus arvudes</vt:lpstr>
      <vt:lpstr>Euroopa Liidu valukohad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Globaalne vaade: SKP kasv 2025 ja 2026</vt:lpstr>
      <vt:lpstr>Bigbanki riigid 2025</vt:lpstr>
      <vt:lpstr>Eesti majandus</vt:lpstr>
      <vt:lpstr>Bigbanki riigid  2026</vt:lpstr>
      <vt:lpstr>Eesti nominaalne ja reaalne SKP</vt:lpstr>
      <vt:lpstr>Tarbija kindlustunde indeks</vt:lpstr>
      <vt:lpstr>Tarbija kindlustunde indeks</vt:lpstr>
      <vt:lpstr>Metoodika muutus võib mõjutada taset mitte trendi</vt:lpstr>
      <vt:lpstr>Inflatsioon</vt:lpstr>
      <vt:lpstr>PowerPoint Presentation</vt:lpstr>
      <vt:lpstr>Hõive määr on kerges languses, samas ajalooliselt kõrgel tasemel</vt:lpstr>
      <vt:lpstr>Hõive ootused pigem ettevaatlikud</vt:lpstr>
      <vt:lpstr>PowerPoint Presentation</vt:lpstr>
      <vt:lpstr>Viimased 2 aastat on palgad kasvanud kiiremini kui SKP</vt:lpstr>
      <vt:lpstr>Era- ja avaliku sektori palgakasvud võrdsustunud</vt:lpstr>
      <vt:lpstr>Intressimäärad</vt:lpstr>
      <vt:lpstr>OECD näeb ühte intresside langetust sellel aastal veel</vt:lpstr>
      <vt:lpstr>PowerPoint Presentation</vt:lpstr>
      <vt:lpstr>PowerPoint Presentation</vt:lpstr>
      <vt:lpstr>PowerPoint Presentation</vt:lpstr>
      <vt:lpstr>Leedub teenib lihtsate teenustega rohkem tänu mastaabi efektile</vt:lpstr>
      <vt:lpstr>Veel näiteid mastaabiefektist ja tööstuspoliitikast</vt:lpstr>
      <vt:lpstr>Leedu versus Eesti</vt:lpstr>
      <vt:lpstr>PowerPoint Presentation</vt:lpstr>
      <vt:lpstr>Majutuskohas peatunute arv</vt:lpstr>
      <vt:lpstr>Kokkuvõtteks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Weatherforecast for 2024</dc:title>
  <dc:creator>Raul Eamets</dc:creator>
  <cp:lastModifiedBy>Raul Eamets</cp:lastModifiedBy>
  <cp:revision>45</cp:revision>
  <dcterms:created xsi:type="dcterms:W3CDTF">2024-01-16T10:51:26Z</dcterms:created>
  <dcterms:modified xsi:type="dcterms:W3CDTF">2025-11-11T12:40:58Z</dcterms:modified>
</cp:coreProperties>
</file>